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83"/>
  </p:notesMasterIdLst>
  <p:sldIdLst>
    <p:sldId id="256" r:id="rId2"/>
    <p:sldId id="520" r:id="rId3"/>
    <p:sldId id="521" r:id="rId4"/>
    <p:sldId id="522" r:id="rId5"/>
    <p:sldId id="523" r:id="rId6"/>
    <p:sldId id="524" r:id="rId7"/>
    <p:sldId id="525" r:id="rId8"/>
    <p:sldId id="526" r:id="rId9"/>
    <p:sldId id="527" r:id="rId10"/>
    <p:sldId id="528" r:id="rId11"/>
    <p:sldId id="529" r:id="rId12"/>
    <p:sldId id="475" r:id="rId13"/>
    <p:sldId id="456" r:id="rId14"/>
    <p:sldId id="257" r:id="rId15"/>
    <p:sldId id="473" r:id="rId16"/>
    <p:sldId id="258" r:id="rId17"/>
    <p:sldId id="429" r:id="rId18"/>
    <p:sldId id="430" r:id="rId19"/>
    <p:sldId id="431" r:id="rId20"/>
    <p:sldId id="262" r:id="rId21"/>
    <p:sldId id="263" r:id="rId22"/>
    <p:sldId id="266" r:id="rId23"/>
    <p:sldId id="416" r:id="rId24"/>
    <p:sldId id="267" r:id="rId25"/>
    <p:sldId id="264" r:id="rId26"/>
    <p:sldId id="268" r:id="rId27"/>
    <p:sldId id="269" r:id="rId28"/>
    <p:sldId id="303" r:id="rId29"/>
    <p:sldId id="304" r:id="rId30"/>
    <p:sldId id="305" r:id="rId31"/>
    <p:sldId id="306" r:id="rId32"/>
    <p:sldId id="270" r:id="rId33"/>
    <p:sldId id="307" r:id="rId34"/>
    <p:sldId id="332" r:id="rId35"/>
    <p:sldId id="280" r:id="rId36"/>
    <p:sldId id="279" r:id="rId37"/>
    <p:sldId id="276" r:id="rId38"/>
    <p:sldId id="277" r:id="rId39"/>
    <p:sldId id="278" r:id="rId40"/>
    <p:sldId id="281" r:id="rId41"/>
    <p:sldId id="282" r:id="rId42"/>
    <p:sldId id="283" r:id="rId43"/>
    <p:sldId id="284" r:id="rId44"/>
    <p:sldId id="484" r:id="rId45"/>
    <p:sldId id="485" r:id="rId46"/>
    <p:sldId id="486" r:id="rId47"/>
    <p:sldId id="487" r:id="rId48"/>
    <p:sldId id="488" r:id="rId49"/>
    <p:sldId id="489" r:id="rId50"/>
    <p:sldId id="315" r:id="rId51"/>
    <p:sldId id="369" r:id="rId52"/>
    <p:sldId id="318" r:id="rId53"/>
    <p:sldId id="308" r:id="rId54"/>
    <p:sldId id="286" r:id="rId55"/>
    <p:sldId id="288" r:id="rId56"/>
    <p:sldId id="309" r:id="rId57"/>
    <p:sldId id="311" r:id="rId58"/>
    <p:sldId id="433" r:id="rId59"/>
    <p:sldId id="312" r:id="rId60"/>
    <p:sldId id="313" r:id="rId61"/>
    <p:sldId id="314" r:id="rId62"/>
    <p:sldId id="310" r:id="rId63"/>
    <p:sldId id="316" r:id="rId64"/>
    <p:sldId id="333" r:id="rId65"/>
    <p:sldId id="452" r:id="rId66"/>
    <p:sldId id="453" r:id="rId67"/>
    <p:sldId id="454" r:id="rId68"/>
    <p:sldId id="455" r:id="rId69"/>
    <p:sldId id="317" r:id="rId70"/>
    <p:sldId id="422" r:id="rId71"/>
    <p:sldId id="423" r:id="rId72"/>
    <p:sldId id="435" r:id="rId73"/>
    <p:sldId id="425" r:id="rId74"/>
    <p:sldId id="434" r:id="rId75"/>
    <p:sldId id="322" r:id="rId76"/>
    <p:sldId id="380" r:id="rId77"/>
    <p:sldId id="381" r:id="rId78"/>
    <p:sldId id="382" r:id="rId79"/>
    <p:sldId id="383" r:id="rId80"/>
    <p:sldId id="490" r:id="rId81"/>
    <p:sldId id="413" r:id="rId82"/>
    <p:sldId id="400" r:id="rId83"/>
    <p:sldId id="402" r:id="rId84"/>
    <p:sldId id="491" r:id="rId85"/>
    <p:sldId id="398" r:id="rId86"/>
    <p:sldId id="436" r:id="rId87"/>
    <p:sldId id="437" r:id="rId88"/>
    <p:sldId id="438" r:id="rId89"/>
    <p:sldId id="439" r:id="rId90"/>
    <p:sldId id="440" r:id="rId91"/>
    <p:sldId id="441" r:id="rId92"/>
    <p:sldId id="403" r:id="rId93"/>
    <p:sldId id="404" r:id="rId94"/>
    <p:sldId id="446" r:id="rId95"/>
    <p:sldId id="447" r:id="rId96"/>
    <p:sldId id="448" r:id="rId97"/>
    <p:sldId id="449" r:id="rId98"/>
    <p:sldId id="450" r:id="rId99"/>
    <p:sldId id="451" r:id="rId100"/>
    <p:sldId id="407" r:id="rId101"/>
    <p:sldId id="478" r:id="rId102"/>
    <p:sldId id="408" r:id="rId103"/>
    <p:sldId id="409" r:id="rId104"/>
    <p:sldId id="410" r:id="rId105"/>
    <p:sldId id="426" r:id="rId106"/>
    <p:sldId id="427" r:id="rId107"/>
    <p:sldId id="442" r:id="rId108"/>
    <p:sldId id="443" r:id="rId109"/>
    <p:sldId id="444" r:id="rId110"/>
    <p:sldId id="445" r:id="rId111"/>
    <p:sldId id="412" r:id="rId112"/>
    <p:sldId id="386" r:id="rId113"/>
    <p:sldId id="389" r:id="rId114"/>
    <p:sldId id="390" r:id="rId115"/>
    <p:sldId id="391" r:id="rId116"/>
    <p:sldId id="395" r:id="rId117"/>
    <p:sldId id="500" r:id="rId118"/>
    <p:sldId id="502" r:id="rId119"/>
    <p:sldId id="501" r:id="rId120"/>
    <p:sldId id="340" r:id="rId121"/>
    <p:sldId id="341" r:id="rId122"/>
    <p:sldId id="344" r:id="rId123"/>
    <p:sldId id="343" r:id="rId124"/>
    <p:sldId id="345" r:id="rId125"/>
    <p:sldId id="503" r:id="rId126"/>
    <p:sldId id="346" r:id="rId127"/>
    <p:sldId id="347" r:id="rId128"/>
    <p:sldId id="348" r:id="rId129"/>
    <p:sldId id="355" r:id="rId130"/>
    <p:sldId id="361" r:id="rId131"/>
    <p:sldId id="363" r:id="rId132"/>
    <p:sldId id="359" r:id="rId133"/>
    <p:sldId id="360" r:id="rId134"/>
    <p:sldId id="504" r:id="rId135"/>
    <p:sldId id="366" r:id="rId136"/>
    <p:sldId id="367" r:id="rId137"/>
    <p:sldId id="353" r:id="rId138"/>
    <p:sldId id="505" r:id="rId139"/>
    <p:sldId id="507" r:id="rId140"/>
    <p:sldId id="508" r:id="rId141"/>
    <p:sldId id="509" r:id="rId142"/>
    <p:sldId id="510" r:id="rId143"/>
    <p:sldId id="511" r:id="rId144"/>
    <p:sldId id="513" r:id="rId145"/>
    <p:sldId id="368" r:id="rId146"/>
    <p:sldId id="457" r:id="rId147"/>
    <p:sldId id="530" r:id="rId148"/>
    <p:sldId id="531" r:id="rId149"/>
    <p:sldId id="532" r:id="rId150"/>
    <p:sldId id="533" r:id="rId151"/>
    <p:sldId id="534" r:id="rId152"/>
    <p:sldId id="549" r:id="rId153"/>
    <p:sldId id="552" r:id="rId154"/>
    <p:sldId id="553" r:id="rId155"/>
    <p:sldId id="555" r:id="rId156"/>
    <p:sldId id="554" r:id="rId157"/>
    <p:sldId id="556" r:id="rId158"/>
    <p:sldId id="558" r:id="rId159"/>
    <p:sldId id="559" r:id="rId160"/>
    <p:sldId id="560" r:id="rId161"/>
    <p:sldId id="561" r:id="rId162"/>
    <p:sldId id="551" r:id="rId163"/>
    <p:sldId id="550" r:id="rId164"/>
    <p:sldId id="535" r:id="rId165"/>
    <p:sldId id="536" r:id="rId166"/>
    <p:sldId id="537" r:id="rId167"/>
    <p:sldId id="538" r:id="rId168"/>
    <p:sldId id="539" r:id="rId169"/>
    <p:sldId id="540" r:id="rId170"/>
    <p:sldId id="541" r:id="rId171"/>
    <p:sldId id="542" r:id="rId172"/>
    <p:sldId id="543" r:id="rId173"/>
    <p:sldId id="544" r:id="rId174"/>
    <p:sldId id="545" r:id="rId175"/>
    <p:sldId id="546" r:id="rId176"/>
    <p:sldId id="547" r:id="rId177"/>
    <p:sldId id="548" r:id="rId178"/>
    <p:sldId id="418" r:id="rId179"/>
    <p:sldId id="419" r:id="rId180"/>
    <p:sldId id="420" r:id="rId181"/>
    <p:sldId id="421" r:id="rId18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D78"/>
    <a:srgbClr val="FFFF66"/>
    <a:srgbClr val="42A047"/>
    <a:srgbClr val="3EC0F1"/>
    <a:srgbClr val="1E0000"/>
    <a:srgbClr val="DEE7D1"/>
    <a:srgbClr val="EFF3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80" autoAdjust="0"/>
    <p:restoredTop sz="94144" autoAdjust="0"/>
  </p:normalViewPr>
  <p:slideViewPr>
    <p:cSldViewPr>
      <p:cViewPr varScale="1">
        <p:scale>
          <a:sx n="112" d="100"/>
          <a:sy n="112" d="100"/>
        </p:scale>
        <p:origin x="200" y="2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notesMaster" Target="notesMasters/notesMaster1.xml"/><Relationship Id="rId184" Type="http://schemas.openxmlformats.org/officeDocument/2006/relationships/presProps" Target="presProps.xml"/><Relationship Id="rId185" Type="http://schemas.openxmlformats.org/officeDocument/2006/relationships/viewProps" Target="viewProps.xml"/><Relationship Id="rId186" Type="http://schemas.openxmlformats.org/officeDocument/2006/relationships/theme" Target="theme/theme1.xml"/><Relationship Id="rId187" Type="http://schemas.openxmlformats.org/officeDocument/2006/relationships/tableStyles" Target="tableStyle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aBold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aBold" charset="0"/>
              </a:defRPr>
            </a:lvl1pPr>
          </a:lstStyle>
          <a:p>
            <a:fld id="{746D0830-02A5-9248-8EDC-07C4DC3CFBA1}" type="datetimeFigureOut">
              <a:rPr lang="en-US" smtClean="0"/>
              <a:pPr/>
              <a:t>2/15/16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aBold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aBold" charset="0"/>
              </a:defRPr>
            </a:lvl1pPr>
          </a:lstStyle>
          <a:p>
            <a:fld id="{1579C579-12B3-C94A-BDF0-37DD7FA4CF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276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etaBold" charset="0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etaBold" charset="0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etaBold" charset="0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etaBold" charset="0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etaBold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JB</a:t>
            </a:r>
            <a:br>
              <a:rPr lang="en-US" dirty="0" smtClean="0"/>
            </a:br>
            <a:r>
              <a:rPr lang="en-US" dirty="0" smtClean="0"/>
              <a:t>NEXT - YOAV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76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Scary? We won’t read it.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A55E0-0F60-4C48-AA5D-73DF26B1C4F7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899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Doc Brown predicts – even</a:t>
            </a:r>
            <a:r>
              <a:rPr lang="en-US" baseline="0" dirty="0" smtClean="0"/>
              <a:t> more usage of modules in the future!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190AB-70D8-40D7-BF54-DA46E7EDBA82}" type="slidenum">
              <a:rPr lang="en-GB" smtClean="0"/>
              <a:t>179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1096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MetaBold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fld id="{EA62B87E-57D5-4C40-B7D0-9C5D21BD1E18}" type="datetimeFigureOut">
              <a:rPr lang="en-GB" smtClean="0"/>
              <a:pPr/>
              <a:t>15/02/2016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fld id="{A9A4535F-FC86-4BE4-B101-575BA2F0E61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1549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>
                <a:latin typeface="MetaBold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>
                <a:latin typeface="MetaBold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>
                <a:latin typeface="MetaBold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fld id="{EA62B87E-57D5-4C40-B7D0-9C5D21BD1E18}" type="datetimeFigureOut">
              <a:rPr lang="en-GB" smtClean="0"/>
              <a:pPr/>
              <a:t>15/02/2016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fld id="{A9A4535F-FC86-4BE4-B101-575BA2F0E61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9328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MetaBold" charset="0"/>
              </a:defRPr>
            </a:lvl1pPr>
            <a:lvl2pPr>
              <a:defRPr>
                <a:latin typeface="MetaBold" charset="0"/>
              </a:defRPr>
            </a:lvl2pPr>
            <a:lvl3pPr>
              <a:defRPr>
                <a:latin typeface="MetaBold" charset="0"/>
              </a:defRPr>
            </a:lvl3pPr>
            <a:lvl4pPr>
              <a:defRPr>
                <a:latin typeface="MetaBold" charset="0"/>
              </a:defRPr>
            </a:lvl4pPr>
            <a:lvl5pPr>
              <a:defRPr>
                <a:latin typeface="MetaBold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fld id="{EA62B87E-57D5-4C40-B7D0-9C5D21BD1E18}" type="datetimeFigureOut">
              <a:rPr lang="en-GB" smtClean="0"/>
              <a:pPr/>
              <a:t>15/02/2016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fld id="{A9A4535F-FC86-4BE4-B101-575BA2F0E61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3491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>
            <a:lvl1pPr>
              <a:defRPr>
                <a:latin typeface="MetaBold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>
            <a:lvl1pPr>
              <a:defRPr>
                <a:latin typeface="MetaBold" charset="0"/>
              </a:defRPr>
            </a:lvl1pPr>
            <a:lvl2pPr>
              <a:defRPr>
                <a:latin typeface="MetaBold" charset="0"/>
              </a:defRPr>
            </a:lvl2pPr>
            <a:lvl3pPr>
              <a:defRPr>
                <a:latin typeface="MetaBold" charset="0"/>
              </a:defRPr>
            </a:lvl3pPr>
            <a:lvl4pPr>
              <a:defRPr>
                <a:latin typeface="MetaBold" charset="0"/>
              </a:defRPr>
            </a:lvl4pPr>
            <a:lvl5pPr>
              <a:defRPr>
                <a:latin typeface="MetaBold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fld id="{EA62B87E-57D5-4C40-B7D0-9C5D21BD1E18}" type="datetimeFigureOut">
              <a:rPr lang="en-GB" smtClean="0"/>
              <a:pPr/>
              <a:t>15/02/2016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fld id="{A9A4535F-FC86-4BE4-B101-575BA2F0E61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2490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  <a:lvl2pPr>
              <a:defRPr>
                <a:latin typeface="MetaBold" charset="0"/>
              </a:defRPr>
            </a:lvl2pPr>
            <a:lvl3pPr>
              <a:defRPr>
                <a:latin typeface="MetaBold" charset="0"/>
              </a:defRPr>
            </a:lvl3pPr>
            <a:lvl4pPr>
              <a:defRPr>
                <a:latin typeface="MetaBold" charset="0"/>
              </a:defRPr>
            </a:lvl4pPr>
            <a:lvl5pPr>
              <a:defRPr>
                <a:latin typeface="MetaBold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fld id="{EA62B87E-57D5-4C40-B7D0-9C5D21BD1E18}" type="datetimeFigureOut">
              <a:rPr lang="en-GB" smtClean="0"/>
              <a:pPr/>
              <a:t>15/02/2016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fld id="{A9A4535F-FC86-4BE4-B101-575BA2F0E61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29593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ctr">
              <a:defRPr sz="4000" b="1" cap="all">
                <a:latin typeface="MetaPro-Black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MetaBold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fld id="{EA62B87E-57D5-4C40-B7D0-9C5D21BD1E18}" type="datetimeFigureOut">
              <a:rPr lang="en-GB" smtClean="0"/>
              <a:pPr/>
              <a:t>15/02/2016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fld id="{A9A4535F-FC86-4BE4-B101-575BA2F0E61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62480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>
                <a:latin typeface="MetaBold" charset="0"/>
              </a:defRPr>
            </a:lvl1pPr>
            <a:lvl2pPr>
              <a:defRPr sz="2400">
                <a:latin typeface="MetaBold" charset="0"/>
              </a:defRPr>
            </a:lvl2pPr>
            <a:lvl3pPr>
              <a:defRPr sz="2000">
                <a:latin typeface="MetaBold" charset="0"/>
              </a:defRPr>
            </a:lvl3pPr>
            <a:lvl4pPr>
              <a:defRPr sz="1800">
                <a:latin typeface="MetaBold" charset="0"/>
              </a:defRPr>
            </a:lvl4pPr>
            <a:lvl5pPr>
              <a:defRPr sz="1800">
                <a:latin typeface="MetaBold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>
                <a:latin typeface="MetaBold" charset="0"/>
              </a:defRPr>
            </a:lvl1pPr>
            <a:lvl2pPr>
              <a:defRPr sz="2400">
                <a:latin typeface="MetaBold" charset="0"/>
              </a:defRPr>
            </a:lvl2pPr>
            <a:lvl3pPr>
              <a:defRPr sz="2000">
                <a:latin typeface="MetaBold" charset="0"/>
              </a:defRPr>
            </a:lvl3pPr>
            <a:lvl4pPr>
              <a:defRPr sz="1800">
                <a:latin typeface="MetaBold" charset="0"/>
              </a:defRPr>
            </a:lvl4pPr>
            <a:lvl5pPr>
              <a:defRPr sz="1800">
                <a:latin typeface="MetaBold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fld id="{EA62B87E-57D5-4C40-B7D0-9C5D21BD1E18}" type="datetimeFigureOut">
              <a:rPr lang="en-GB" smtClean="0"/>
              <a:pPr/>
              <a:t>15/02/2016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fld id="{A9A4535F-FC86-4BE4-B101-575BA2F0E61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77898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>
                <a:latin typeface="MetaBold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>
                <a:latin typeface="MetaBold" charset="0"/>
              </a:defRPr>
            </a:lvl1pPr>
            <a:lvl2pPr>
              <a:defRPr sz="2000">
                <a:latin typeface="MetaBold" charset="0"/>
              </a:defRPr>
            </a:lvl2pPr>
            <a:lvl3pPr>
              <a:defRPr sz="1800">
                <a:latin typeface="MetaBold" charset="0"/>
              </a:defRPr>
            </a:lvl3pPr>
            <a:lvl4pPr>
              <a:defRPr sz="1600">
                <a:latin typeface="MetaBold" charset="0"/>
              </a:defRPr>
            </a:lvl4pPr>
            <a:lvl5pPr>
              <a:defRPr sz="1600">
                <a:latin typeface="MetaBold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>
                <a:latin typeface="MetaBold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>
                <a:latin typeface="MetaBold" charset="0"/>
              </a:defRPr>
            </a:lvl1pPr>
            <a:lvl2pPr>
              <a:defRPr sz="2000">
                <a:latin typeface="MetaBold" charset="0"/>
              </a:defRPr>
            </a:lvl2pPr>
            <a:lvl3pPr>
              <a:defRPr sz="1800">
                <a:latin typeface="MetaBold" charset="0"/>
              </a:defRPr>
            </a:lvl3pPr>
            <a:lvl4pPr>
              <a:defRPr sz="1600">
                <a:latin typeface="MetaBold" charset="0"/>
              </a:defRPr>
            </a:lvl4pPr>
            <a:lvl5pPr>
              <a:defRPr sz="1600">
                <a:latin typeface="MetaBold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fld id="{EA62B87E-57D5-4C40-B7D0-9C5D21BD1E18}" type="datetimeFigureOut">
              <a:rPr lang="en-GB" smtClean="0"/>
              <a:pPr/>
              <a:t>15/02/2016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fld id="{A9A4535F-FC86-4BE4-B101-575BA2F0E61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8799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fld id="{EA62B87E-57D5-4C40-B7D0-9C5D21BD1E18}" type="datetimeFigureOut">
              <a:rPr lang="en-GB" smtClean="0"/>
              <a:pPr/>
              <a:t>15/02/2016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fld id="{A9A4535F-FC86-4BE4-B101-575BA2F0E61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139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83918"/>
            <a:ext cx="8229600" cy="857250"/>
          </a:xfrm>
        </p:spPr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8652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fld id="{EA62B87E-57D5-4C40-B7D0-9C5D21BD1E18}" type="datetimeFigureOut">
              <a:rPr lang="en-GB" smtClean="0"/>
              <a:pPr/>
              <a:t>15/02/2016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fld id="{A9A4535F-FC86-4BE4-B101-575BA2F0E61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6147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>
                <a:latin typeface="MetaBold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>
                <a:latin typeface="MetaBold" charset="0"/>
              </a:defRPr>
            </a:lvl1pPr>
            <a:lvl2pPr>
              <a:defRPr sz="2800">
                <a:latin typeface="MetaBold" charset="0"/>
              </a:defRPr>
            </a:lvl2pPr>
            <a:lvl3pPr>
              <a:defRPr sz="2400">
                <a:latin typeface="MetaBold" charset="0"/>
              </a:defRPr>
            </a:lvl3pPr>
            <a:lvl4pPr>
              <a:defRPr sz="2000">
                <a:latin typeface="MetaBold" charset="0"/>
              </a:defRPr>
            </a:lvl4pPr>
            <a:lvl5pPr>
              <a:defRPr sz="2000">
                <a:latin typeface="MetaBold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>
                <a:latin typeface="MetaBold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fld id="{EA62B87E-57D5-4C40-B7D0-9C5D21BD1E18}" type="datetimeFigureOut">
              <a:rPr lang="en-GB" smtClean="0"/>
              <a:pPr/>
              <a:t>15/02/2016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taBold" charset="0"/>
              </a:defRPr>
            </a:lvl1pPr>
          </a:lstStyle>
          <a:p>
            <a:fld id="{A9A4535F-FC86-4BE4-B101-575BA2F0E61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5206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etaBold" charset="0"/>
              </a:defRPr>
            </a:lvl1pPr>
          </a:lstStyle>
          <a:p>
            <a:fld id="{EA62B87E-57D5-4C40-B7D0-9C5D21BD1E18}" type="datetimeFigureOut">
              <a:rPr lang="en-GB" smtClean="0"/>
              <a:pPr/>
              <a:t>15/02/2016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etaBold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etaBold" charset="0"/>
              </a:defRPr>
            </a:lvl1pPr>
          </a:lstStyle>
          <a:p>
            <a:fld id="{A9A4535F-FC86-4BE4-B101-575BA2F0E61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2321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etaBold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MetaBold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MetaBold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MetaBold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MetaBold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etaBold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jpe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jpe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jpe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jpe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6.gi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7.jpe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8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9.png"/><Relationship Id="rId3" Type="http://schemas.openxmlformats.org/officeDocument/2006/relationships/image" Target="../media/image6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jp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jpe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3.jpe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4.jpe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jpe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jpe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jpe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9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9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9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0.gif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1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2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5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6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7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8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8.png"/><Relationship Id="rId3" Type="http://schemas.openxmlformats.org/officeDocument/2006/relationships/image" Target="../media/image89.jpe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0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1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2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3.jpe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4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5.png"/><Relationship Id="rId3" Type="http://schemas.openxmlformats.org/officeDocument/2006/relationships/image" Target="../media/image96.gif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7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2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jpe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2.tiff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3.tiff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3.tiff"/><Relationship Id="rId3" Type="http://schemas.openxmlformats.org/officeDocument/2006/relationships/image" Target="../media/image104.tiff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5.tiff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5.tiff"/><Relationship Id="rId3" Type="http://schemas.openxmlformats.org/officeDocument/2006/relationships/image" Target="../media/image106.tiff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jpe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9.gif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0.tiff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2.jpeg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jpe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jpe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jpe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4.jpe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gif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Relationship Id="rId3" Type="http://schemas.openxmlformats.org/officeDocument/2006/relationships/image" Target="../media/image118.pn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Relationship Id="rId3" Type="http://schemas.openxmlformats.org/officeDocument/2006/relationships/image" Target="../media/image119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jpe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jpeg"/><Relationship Id="rId3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png"/><Relationship Id="rId3" Type="http://schemas.openxmlformats.org/officeDocument/2006/relationships/image" Target="../media/image2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eg"/><Relationship Id="rId3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7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0.png"/><Relationship Id="rId3" Type="http://schemas.openxmlformats.org/officeDocument/2006/relationships/image" Target="../media/image41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5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7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jpe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4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5.jpe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7.jpe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8.jpe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jp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gif"/><Relationship Id="rId3" Type="http://schemas.openxmlformats.org/officeDocument/2006/relationships/image" Target="../media/image62.jpe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0" y="483518"/>
            <a:ext cx="9144000" cy="1102519"/>
          </a:xfrm>
        </p:spPr>
        <p:txBody>
          <a:bodyPr>
            <a:noAutofit/>
          </a:bodyPr>
          <a:lstStyle/>
          <a:p>
            <a:r>
              <a:rPr lang="en-GB" sz="5400" b="1" cap="all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Using Software </a:t>
            </a:r>
            <a:r>
              <a:rPr lang="en-GB" sz="5400" b="1" cap="all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Modules </a:t>
            </a:r>
            <a:r>
              <a:rPr lang="en-GB" sz="5400" b="1" cap="all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— </a:t>
            </a:r>
            <a:br>
              <a:rPr lang="en-GB" sz="5400" b="1" cap="all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</a:br>
            <a:r>
              <a:rPr lang="en-GB" sz="5400" b="1" cap="all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Welcome </a:t>
            </a:r>
            <a:r>
              <a:rPr lang="en-GB" sz="5400" b="1" cap="all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to Hell!</a:t>
            </a:r>
            <a:endParaRPr lang="en-GB" sz="5400" cap="all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4227934"/>
            <a:ext cx="812010" cy="78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3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0"/>
            <a:ext cx="4694485" cy="14020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303" y="1641005"/>
            <a:ext cx="4032448" cy="139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93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Maven’s Conflict Manager</a:t>
            </a:r>
            <a:endParaRPr lang="en-GB" dirty="0"/>
          </a:p>
        </p:txBody>
      </p:sp>
      <p:pic>
        <p:nvPicPr>
          <p:cNvPr id="4" name="Picture 2" descr="Votre mont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5" y="1274062"/>
            <a:ext cx="4476750" cy="319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44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Maven’s Conflict Manager</a:t>
            </a:r>
            <a:endParaRPr lang="en-GB" dirty="0"/>
          </a:p>
        </p:txBody>
      </p:sp>
      <p:pic>
        <p:nvPicPr>
          <p:cNvPr id="35842" name="Picture 2" descr="Votre mont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5" y="1274062"/>
            <a:ext cx="4476750" cy="319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xplosion 2 3"/>
          <p:cNvSpPr/>
          <p:nvPr/>
        </p:nvSpPr>
        <p:spPr>
          <a:xfrm>
            <a:off x="2771800" y="1059582"/>
            <a:ext cx="5688632" cy="3960440"/>
          </a:xfrm>
          <a:prstGeom prst="irregularSeal2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MetaBold" charset="0"/>
                <a:ea typeface="MetaBold" charset="0"/>
                <a:cs typeface="MetaBold" charset="0"/>
              </a:rPr>
              <a:t>T-shirt for knowing the answer (and why)!</a:t>
            </a:r>
            <a:endParaRPr lang="en-GB" sz="3200" dirty="0">
              <a:solidFill>
                <a:schemeClr val="bg1"/>
              </a:solidFill>
              <a:latin typeface="MetaBold" charset="0"/>
              <a:ea typeface="MetaBold" charset="0"/>
              <a:cs typeface="Meta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2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Maven’s Conflict Manager</a:t>
            </a:r>
            <a:endParaRPr lang="en-GB" dirty="0"/>
          </a:p>
        </p:txBody>
      </p:sp>
      <p:pic>
        <p:nvPicPr>
          <p:cNvPr id="38914" name="Picture 2" descr="Votre mont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5" y="1274062"/>
            <a:ext cx="4476750" cy="319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13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Maven’s Conflict Manager</a:t>
            </a:r>
            <a:endParaRPr lang="en-GB" dirty="0"/>
          </a:p>
        </p:txBody>
      </p:sp>
      <p:pic>
        <p:nvPicPr>
          <p:cNvPr id="37890" name="Picture 2" descr="Votre mont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5" y="1274062"/>
            <a:ext cx="4476750" cy="319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5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325" y="600075"/>
            <a:ext cx="394335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30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MetaBold" charset="0"/>
                <a:ea typeface="MetaBold" charset="0"/>
                <a:cs typeface="MetaBold" charset="0"/>
              </a:rPr>
              <a:t>Boromir</a:t>
            </a:r>
            <a:r>
              <a:rPr lang="en-US" dirty="0" smtClean="0">
                <a:latin typeface="MetaBold" charset="0"/>
                <a:ea typeface="MetaBold" charset="0"/>
                <a:cs typeface="MetaBold" charset="0"/>
              </a:rPr>
              <a:t> Returns!</a:t>
            </a:r>
            <a:endParaRPr lang="en-GB" dirty="0">
              <a:latin typeface="MetaBold" charset="0"/>
              <a:ea typeface="MetaBold" charset="0"/>
              <a:cs typeface="MetaBold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a typeface="MetaBold" charset="0"/>
                <a:cs typeface="MetaBold" charset="0"/>
              </a:rPr>
              <a:t>Reprise…</a:t>
            </a:r>
            <a:endParaRPr lang="en-GB" dirty="0">
              <a:ea typeface="MetaBold" charset="0"/>
              <a:cs typeface="Meta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67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.qkme.me/3suo6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484" y="807244"/>
            <a:ext cx="5983033" cy="352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05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5" y="171450"/>
            <a:ext cx="5178572" cy="1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238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771650"/>
            <a:ext cx="2514286" cy="1428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5" y="171450"/>
            <a:ext cx="5178572" cy="1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951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771650"/>
            <a:ext cx="2514286" cy="1428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5" y="171450"/>
            <a:ext cx="5178572" cy="1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5" y="3273829"/>
            <a:ext cx="5142857" cy="1635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445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0"/>
            <a:ext cx="4694485" cy="14020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303" y="1641005"/>
            <a:ext cx="4032448" cy="139791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87" y="3291830"/>
            <a:ext cx="5976664" cy="135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not very usable…</a:t>
            </a:r>
            <a:endParaRPr lang="en-GB" dirty="0"/>
          </a:p>
        </p:txBody>
      </p:sp>
      <p:pic>
        <p:nvPicPr>
          <p:cNvPr id="5122" name="Picture 2" descr="http://i.qkme.me/3suo8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702059"/>
            <a:ext cx="358140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9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/>
          <p:cNvSpPr>
            <a:spLocks noGrp="1"/>
          </p:cNvSpPr>
          <p:nvPr>
            <p:ph type="ctrTitle"/>
          </p:nvPr>
        </p:nvSpPr>
        <p:spPr>
          <a:xfrm>
            <a:off x="2987824" y="1597820"/>
            <a:ext cx="5470376" cy="1102519"/>
          </a:xfrm>
        </p:spPr>
        <p:txBody>
          <a:bodyPr/>
          <a:lstStyle/>
          <a:p>
            <a:r>
              <a:rPr lang="en-US" dirty="0" smtClean="0">
                <a:latin typeface="Tribal Dragon" pitchFamily="2" charset="0"/>
              </a:rPr>
              <a:t>Lesson learned</a:t>
            </a:r>
            <a:endParaRPr lang="en-GB" dirty="0">
              <a:latin typeface="Tribal Dragon" pitchFamily="2" charset="0"/>
            </a:endParaRP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467544" y="2914650"/>
            <a:ext cx="8496944" cy="1314450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Provide isolation </a:t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and cache manager</a:t>
            </a:r>
            <a:endParaRPr lang="en-GB" sz="4800" dirty="0">
              <a:solidFill>
                <a:schemeClr val="tx1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56" y="519523"/>
            <a:ext cx="1890236" cy="2181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583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0" dirty="0" smtClean="0">
                <a:latin typeface="Tribal Dragon" pitchFamily="2" charset="0"/>
              </a:rPr>
              <a:t>Story Number Four</a:t>
            </a:r>
            <a:endParaRPr lang="en-GB" sz="4800" b="0" dirty="0">
              <a:latin typeface="Tribal Dragon" pitchFamily="2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059582"/>
            <a:ext cx="7772400" cy="2731647"/>
          </a:xfrm>
        </p:spPr>
        <p:txBody>
          <a:bodyPr>
            <a:noAutofit/>
          </a:bodyPr>
          <a:lstStyle/>
          <a:p>
            <a:pPr algn="ctr"/>
            <a:r>
              <a:rPr lang="en-GB" sz="23900" dirty="0" smtClean="0">
                <a:solidFill>
                  <a:schemeClr val="tx1"/>
                </a:solidFill>
                <a:latin typeface="HFF Chinese Dragon"/>
              </a:rPr>
              <a:t>g</a:t>
            </a:r>
            <a:endParaRPr lang="en-GB" sz="23900" dirty="0">
              <a:solidFill>
                <a:schemeClr val="tx1"/>
              </a:solidFill>
              <a:latin typeface="Tribal Drag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66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ranges</a:t>
            </a:r>
            <a:endParaRPr lang="en-GB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714" y="1059583"/>
            <a:ext cx="6628572" cy="3728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441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http://i.qkme.me/3ssy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5" y="714375"/>
            <a:ext cx="371475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43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http://i2.kym-cdn.com/entries/icons/original/000/000/015/orl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29294"/>
            <a:ext cx="4608512" cy="428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45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Stuff Suddenly stops working </a:t>
            </a:r>
            <a:endParaRPr lang="en-GB" dirty="0"/>
          </a:p>
        </p:txBody>
      </p:sp>
      <p:pic>
        <p:nvPicPr>
          <p:cNvPr id="32770" name="Picture 2" descr="https://encrypted-tbn3.gstatic.com/images?q=tbn:ANd9GcRqvqbJMwZPYGOS5ajrl2uUnfLZwwc2OVz5kJIh_W82gQC-w_jbY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695" y="2031690"/>
            <a:ext cx="4888611" cy="185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53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Competition for the </a:t>
            </a:r>
            <a:r>
              <a:rPr lang="en-US" dirty="0" err="1" smtClean="0"/>
              <a:t>fragilest</a:t>
            </a:r>
            <a:r>
              <a:rPr lang="en-US" dirty="0" smtClean="0"/>
              <a:t> dependency management ever!</a:t>
            </a:r>
            <a:endParaRPr lang="en-US" dirty="0"/>
          </a:p>
        </p:txBody>
      </p:sp>
      <p:pic>
        <p:nvPicPr>
          <p:cNvPr id="2050" name="Picture 2" descr="http://i.huffpost.com/gen/2714370/images/o-POOP-EMOJI-ICE-CREAM-faceboo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712" y="1635646"/>
            <a:ext cx="6608575" cy="330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3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 is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9622"/>
            <a:ext cx="9144000" cy="334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92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Whole new meaning to </a:t>
            </a:r>
            <a:br>
              <a:rPr lang="en-US" dirty="0" smtClean="0"/>
            </a:br>
            <a:r>
              <a:rPr lang="en-US" dirty="0" smtClean="0"/>
              <a:t>“The Fail Whale”</a:t>
            </a:r>
            <a:endParaRPr lang="en-US" dirty="0"/>
          </a:p>
        </p:txBody>
      </p:sp>
      <p:pic>
        <p:nvPicPr>
          <p:cNvPr id="3074" name="Picture 2" descr="http://i.dailymail.co.uk/i/pix/2015/03/18/26C2D96E00000578-3000299-Flipper_facepalm_The_seal_was_later_seen_trying_to_cover_his_fac-a-20_142667772177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347614"/>
            <a:ext cx="4067944" cy="320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4587974"/>
            <a:ext cx="9144000" cy="555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etaBold" charset="0"/>
                <a:ea typeface="+mj-ea"/>
                <a:cs typeface="+mj-cs"/>
              </a:defRPr>
            </a:lvl1pPr>
          </a:lstStyle>
          <a:p>
            <a:r>
              <a:rPr lang="en-US" sz="1800" dirty="0" smtClean="0"/>
              <a:t>*we know it’s a seal, but whale would do a </a:t>
            </a:r>
            <a:r>
              <a:rPr lang="en-US" sz="1800" dirty="0" err="1" smtClean="0"/>
              <a:t>facepalm</a:t>
            </a:r>
            <a:r>
              <a:rPr lang="en-US" sz="1800" dirty="0" smtClean="0"/>
              <a:t> too if his fins were long enough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1976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.qkme.me/3v8zz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518" y="207264"/>
            <a:ext cx="3148965" cy="472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8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2987824" y="1597820"/>
            <a:ext cx="5470376" cy="1102519"/>
          </a:xfrm>
        </p:spPr>
        <p:txBody>
          <a:bodyPr/>
          <a:lstStyle/>
          <a:p>
            <a:r>
              <a:rPr lang="en-US" dirty="0" smtClean="0">
                <a:latin typeface="Tribal Dragon" pitchFamily="2" charset="0"/>
              </a:rPr>
              <a:t>Lesson learned</a:t>
            </a:r>
            <a:endParaRPr lang="en-GB" dirty="0">
              <a:latin typeface="Tribal Dragon" pitchFamily="2" charset="0"/>
            </a:endParaRP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395536" y="2914650"/>
            <a:ext cx="8280920" cy="1314450"/>
          </a:xfrm>
        </p:spPr>
        <p:txBody>
          <a:bodyPr>
            <a:normAutofit fontScale="92500" lnSpcReduction="10000"/>
          </a:bodyPr>
          <a:lstStyle/>
          <a:p>
            <a:r>
              <a:rPr lang="en-US" sz="4800" dirty="0" smtClean="0">
                <a:solidFill>
                  <a:schemeClr val="tx1"/>
                </a:solidFill>
              </a:rPr>
              <a:t>Require explicit</a:t>
            </a:r>
            <a:br>
              <a:rPr lang="en-US" sz="4800" dirty="0" smtClean="0">
                <a:solidFill>
                  <a:schemeClr val="tx1"/>
                </a:solidFill>
              </a:rPr>
            </a:br>
            <a:r>
              <a:rPr lang="en-US" sz="4800" dirty="0" smtClean="0">
                <a:solidFill>
                  <a:schemeClr val="tx1"/>
                </a:solidFill>
              </a:rPr>
              <a:t>dependency versions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56" y="519523"/>
            <a:ext cx="1890236" cy="2181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118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0" dirty="0" smtClean="0">
                <a:latin typeface="Tribal Dragon" pitchFamily="2" charset="0"/>
              </a:rPr>
              <a:t>Story Number Five</a:t>
            </a:r>
            <a:endParaRPr lang="en-GB" sz="4800" b="0" dirty="0">
              <a:latin typeface="Tribal Dragon" pitchFamily="2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573530"/>
            <a:ext cx="7772400" cy="2731647"/>
          </a:xfrm>
        </p:spPr>
        <p:txBody>
          <a:bodyPr>
            <a:noAutofit/>
          </a:bodyPr>
          <a:lstStyle/>
          <a:p>
            <a:pPr algn="ctr"/>
            <a:r>
              <a:rPr lang="en-GB" sz="19900" dirty="0">
                <a:solidFill>
                  <a:schemeClr val="tx1"/>
                </a:solidFill>
                <a:latin typeface="HFF Chinese Dragon"/>
              </a:rPr>
              <a:t>D</a:t>
            </a:r>
            <a:endParaRPr lang="en-GB" sz="19900" dirty="0">
              <a:solidFill>
                <a:schemeClr val="tx1"/>
              </a:solidFill>
              <a:latin typeface="Tribal Drag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49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1" y="20860"/>
            <a:ext cx="9148763" cy="5101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7504" y="681541"/>
            <a:ext cx="4320480" cy="383160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7500" dirty="0" smtClean="0">
                <a:latin typeface="Borracho" pitchFamily="82" charset="0"/>
              </a:rPr>
              <a:t>Like vodka </a:t>
            </a:r>
            <a:br>
              <a:rPr lang="en-US" sz="7500" dirty="0" smtClean="0">
                <a:latin typeface="Borracho" pitchFamily="82" charset="0"/>
              </a:rPr>
            </a:br>
            <a:r>
              <a:rPr lang="en-US" sz="7500" dirty="0" smtClean="0">
                <a:latin typeface="Borracho" pitchFamily="82" charset="0"/>
              </a:rPr>
              <a:t>and </a:t>
            </a:r>
            <a:br>
              <a:rPr lang="en-US" sz="7500" dirty="0" smtClean="0">
                <a:latin typeface="Borracho" pitchFamily="82" charset="0"/>
              </a:rPr>
            </a:br>
            <a:r>
              <a:rPr lang="en-US" sz="7500" dirty="0" smtClean="0">
                <a:latin typeface="Borracho" pitchFamily="82" charset="0"/>
              </a:rPr>
              <a:t>beer…</a:t>
            </a:r>
          </a:p>
        </p:txBody>
      </p:sp>
    </p:spTree>
    <p:extLst>
      <p:ext uri="{BB962C8B-B14F-4D97-AF65-F5344CB8AC3E}">
        <p14:creationId xmlns:p14="http://schemas.microsoft.com/office/powerpoint/2010/main" val="337076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1" y="20860"/>
            <a:ext cx="9148763" cy="5101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7504" y="681541"/>
            <a:ext cx="4320480" cy="383160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7500" dirty="0" smtClean="0">
                <a:latin typeface="Borracho" pitchFamily="82" charset="0"/>
              </a:rPr>
              <a:t>…</a:t>
            </a:r>
            <a:r>
              <a:rPr lang="en-US" sz="7500" dirty="0" err="1" smtClean="0">
                <a:latin typeface="Borracho" pitchFamily="82" charset="0"/>
              </a:rPr>
              <a:t>Config</a:t>
            </a:r>
            <a:r>
              <a:rPr lang="en-US" sz="7500" dirty="0">
                <a:latin typeface="Borracho" pitchFamily="82" charset="0"/>
              </a:rPr>
              <a:t>.</a:t>
            </a:r>
            <a:r>
              <a:rPr lang="en-US" sz="7500" dirty="0" smtClean="0">
                <a:latin typeface="Borracho" pitchFamily="82" charset="0"/>
              </a:rPr>
              <a:t/>
            </a:r>
            <a:br>
              <a:rPr lang="en-US" sz="7500" dirty="0" smtClean="0">
                <a:latin typeface="Borracho" pitchFamily="82" charset="0"/>
              </a:rPr>
            </a:br>
            <a:r>
              <a:rPr lang="en-US" sz="7500" dirty="0" smtClean="0">
                <a:latin typeface="Borracho" pitchFamily="82" charset="0"/>
              </a:rPr>
              <a:t>and Metadata…</a:t>
            </a:r>
          </a:p>
        </p:txBody>
      </p:sp>
    </p:spTree>
    <p:extLst>
      <p:ext uri="{BB962C8B-B14F-4D97-AF65-F5344CB8AC3E}">
        <p14:creationId xmlns:p14="http://schemas.microsoft.com/office/powerpoint/2010/main" val="44375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1" y="20860"/>
            <a:ext cx="9148763" cy="5101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7504" y="681541"/>
            <a:ext cx="4320480" cy="383160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7500" dirty="0" smtClean="0">
                <a:latin typeface="Borracho" pitchFamily="82" charset="0"/>
              </a:rPr>
              <a:t>…Just won’t mix.</a:t>
            </a:r>
          </a:p>
        </p:txBody>
      </p:sp>
    </p:spTree>
    <p:extLst>
      <p:ext uri="{BB962C8B-B14F-4D97-AF65-F5344CB8AC3E}">
        <p14:creationId xmlns:p14="http://schemas.microsoft.com/office/powerpoint/2010/main" val="326382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veracode.com/sites/default/files/styles/media_responsive_widest/public/xss-example-1.gif?itok=b12QvLa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995686"/>
            <a:ext cx="5686425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971600" y="411510"/>
            <a:ext cx="74888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err="1" smtClean="0">
                <a:latin typeface="Tribal Dragon" pitchFamily="2" charset="0"/>
              </a:rPr>
              <a:t>a.k.a</a:t>
            </a:r>
            <a:r>
              <a:rPr lang="en-US" sz="4000" dirty="0" smtClean="0">
                <a:latin typeface="Tribal Dragon" pitchFamily="2" charset="0"/>
              </a:rPr>
              <a:t> dependency management </a:t>
            </a:r>
            <a:r>
              <a:rPr lang="en-US" sz="4000" dirty="0" err="1" smtClean="0">
                <a:latin typeface="Tribal Dragon" pitchFamily="2" charset="0"/>
              </a:rPr>
              <a:t>xss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5540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714" y="142876"/>
            <a:ext cx="5878572" cy="485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512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9144000" cy="466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7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So, a user had a project…</a:t>
            </a:r>
            <a:endParaRPr lang="en-GB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130" y="1203598"/>
            <a:ext cx="3268980" cy="377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847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57" y="-3250"/>
            <a:ext cx="6864287" cy="515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7884368" y="-3250"/>
            <a:ext cx="288032" cy="5146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Meta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47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6000" dirty="0" smtClean="0"/>
              <a:t>181 </a:t>
            </a:r>
            <a:r>
              <a:rPr lang="en-US" sz="6000" dirty="0" smtClean="0"/>
              <a:t>slides</a:t>
            </a:r>
          </a:p>
          <a:p>
            <a:pPr>
              <a:buFont typeface="Wingdings" pitchFamily="2" charset="2"/>
              <a:buChar char="ü"/>
            </a:pPr>
            <a:r>
              <a:rPr lang="en-US" sz="6000" dirty="0" smtClean="0"/>
              <a:t>40 memes</a:t>
            </a:r>
            <a:endParaRPr lang="en-GB" sz="6000" dirty="0"/>
          </a:p>
        </p:txBody>
      </p:sp>
      <p:pic>
        <p:nvPicPr>
          <p:cNvPr id="4" name="Picture 3" descr="photo_00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20777022">
            <a:off x="5632735" y="2495804"/>
            <a:ext cx="2633840" cy="197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24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91680" y="411510"/>
            <a:ext cx="5112568" cy="70207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alwaysUse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  &lt;repository&gt;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MyRepo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&lt;/repository&gt;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alwaysUse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endParaRPr lang="en-GB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57" y="-3250"/>
            <a:ext cx="6864287" cy="515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7884368" y="-3250"/>
            <a:ext cx="288032" cy="5146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Meta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65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57" y="-3250"/>
            <a:ext cx="6864287" cy="515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7884368" y="-3250"/>
            <a:ext cx="288032" cy="5146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Meta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53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286" y="-6821"/>
            <a:ext cx="6871429" cy="515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7884368" y="-3250"/>
            <a:ext cx="288032" cy="5146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MetaBold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2270" y="-3250"/>
            <a:ext cx="288032" cy="5146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Meta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49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286" y="-6821"/>
            <a:ext cx="6871429" cy="515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7884368" y="-3250"/>
            <a:ext cx="288032" cy="5146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MetaBold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92270" y="-6821"/>
            <a:ext cx="288032" cy="5146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Meta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68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286" y="-6821"/>
            <a:ext cx="6871429" cy="515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7884368" y="-3250"/>
            <a:ext cx="288032" cy="5146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MetaBold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92270" y="-6821"/>
            <a:ext cx="288032" cy="5146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MetaBold" charset="0"/>
            </a:endParaRPr>
          </a:p>
        </p:txBody>
      </p:sp>
      <p:pic>
        <p:nvPicPr>
          <p:cNvPr id="6" name="Picture 2" descr="http://img.wonderhowto.com/img/56/06/63454195473568/0/cross-site-scripting-xss-attacks-sneak-into-unprotected-websites-plus-block-them.1280x6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355726"/>
            <a:ext cx="1075141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94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57" y="-3250"/>
            <a:ext cx="6864287" cy="515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7884368" y="-3250"/>
            <a:ext cx="288032" cy="5146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Meta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99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57" y="-3250"/>
            <a:ext cx="6864287" cy="515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884368" y="-3250"/>
            <a:ext cx="288032" cy="5146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Meta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91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923" y="544354"/>
            <a:ext cx="3514154" cy="4054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710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MetaBold" charset="0"/>
                <a:ea typeface="MetaBold" charset="0"/>
                <a:cs typeface="MetaBold" charset="0"/>
              </a:rPr>
              <a:t>By now you might think we have a Maven bias. Here you go:</a:t>
            </a:r>
            <a:endParaRPr lang="en-US" dirty="0">
              <a:latin typeface="MetaBold" charset="0"/>
              <a:ea typeface="MetaBold" charset="0"/>
              <a:cs typeface="MetaBold" charset="0"/>
            </a:endParaRPr>
          </a:p>
        </p:txBody>
      </p:sp>
      <p:pic>
        <p:nvPicPr>
          <p:cNvPr id="4098" name="Picture 2" descr="http://mtinewsdotorg.files.wordpress.com/2014/02/bli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5486"/>
            <a:ext cx="3347864" cy="301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34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So, a user wanted to </a:t>
            </a:r>
            <a:br>
              <a:rPr lang="en-US" dirty="0" smtClean="0"/>
            </a:br>
            <a:r>
              <a:rPr lang="en-US" dirty="0" smtClean="0"/>
              <a:t>install </a:t>
            </a:r>
            <a:r>
              <a:rPr lang="en-US" dirty="0" err="1" smtClean="0"/>
              <a:t>npm</a:t>
            </a:r>
            <a:r>
              <a:rPr lang="en-US" dirty="0" smtClean="0"/>
              <a:t> package…</a:t>
            </a:r>
            <a:endParaRPr lang="en-GB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510" y="1275606"/>
            <a:ext cx="3268980" cy="377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8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30" y="832702"/>
            <a:ext cx="6937341" cy="347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511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9512" y="1347614"/>
            <a:ext cx="871296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$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npm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cache clean </a:t>
            </a: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$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npm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config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 set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registry \</a:t>
            </a: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http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://192.168.99.100:8081/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artifactory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/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api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/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npm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/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npm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-registry </a:t>
            </a: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$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npm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-d install intern@1.3</a:t>
            </a:r>
          </a:p>
        </p:txBody>
      </p:sp>
    </p:spTree>
    <p:extLst>
      <p:ext uri="{BB962C8B-B14F-4D97-AF65-F5344CB8AC3E}">
        <p14:creationId xmlns:p14="http://schemas.microsoft.com/office/powerpoint/2010/main" val="24564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/>
          <a:stretch/>
        </p:blipFill>
        <p:spPr>
          <a:xfrm>
            <a:off x="10623" y="824703"/>
            <a:ext cx="9089648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8832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/>
          <a:stretch/>
        </p:blipFill>
        <p:spPr>
          <a:xfrm>
            <a:off x="4519" y="843558"/>
            <a:ext cx="9144000" cy="896180"/>
          </a:xfrm>
          <a:prstGeom prst="rect">
            <a:avLst/>
          </a:prstGeom>
        </p:spPr>
      </p:pic>
      <p:pic>
        <p:nvPicPr>
          <p:cNvPr id="3" name="Picture 2" descr="http://cdn.everyjoe.com/wp-content/gallery/shocked-baby/surprised-baby-gif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139702"/>
            <a:ext cx="2886075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8991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100"/>
            <a:ext cx="9144000" cy="480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7151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923" y="544354"/>
            <a:ext cx="3514154" cy="4054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013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2987824" y="1597820"/>
            <a:ext cx="5470376" cy="1102519"/>
          </a:xfrm>
        </p:spPr>
        <p:txBody>
          <a:bodyPr/>
          <a:lstStyle/>
          <a:p>
            <a:r>
              <a:rPr lang="en-US" dirty="0" smtClean="0">
                <a:latin typeface="Tribal Dragon" pitchFamily="2" charset="0"/>
              </a:rPr>
              <a:t>Lesson learned</a:t>
            </a:r>
            <a:endParaRPr lang="en-GB" dirty="0">
              <a:latin typeface="Tribal Dragon" pitchFamily="2" charset="0"/>
            </a:endParaRP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539552" y="2895786"/>
            <a:ext cx="7992888" cy="1314450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chemeClr val="tx1"/>
                </a:solidFill>
              </a:rPr>
              <a:t>Don’t mix vodka and beer configuration and metadata</a:t>
            </a:r>
            <a:endParaRPr lang="en-GB" sz="48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57" y="519522"/>
            <a:ext cx="1974247" cy="2278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3779912" y="3363838"/>
            <a:ext cx="432048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203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732567"/>
            <a:ext cx="7772400" cy="1021556"/>
          </a:xfrm>
        </p:spPr>
        <p:txBody>
          <a:bodyPr>
            <a:noAutofit/>
          </a:bodyPr>
          <a:lstStyle/>
          <a:p>
            <a:r>
              <a:rPr lang="en-US" sz="4800" b="0" dirty="0" smtClean="0">
                <a:latin typeface="Tribal Dragon" pitchFamily="2" charset="0"/>
              </a:rPr>
              <a:t>Story Number six</a:t>
            </a:r>
            <a:endParaRPr lang="en-GB" sz="4800" b="0" dirty="0">
              <a:latin typeface="Tribal Dragon" pitchFamily="2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491630"/>
            <a:ext cx="7772400" cy="2731647"/>
          </a:xfrm>
        </p:spPr>
        <p:txBody>
          <a:bodyPr>
            <a:noAutofit/>
          </a:bodyPr>
          <a:lstStyle/>
          <a:p>
            <a:pPr algn="ctr"/>
            <a:r>
              <a:rPr lang="en-GB" sz="23900" dirty="0" smtClean="0">
                <a:solidFill>
                  <a:schemeClr val="tx1"/>
                </a:solidFill>
                <a:latin typeface="HFF Chinese Dragon"/>
              </a:rPr>
              <a:t>a</a:t>
            </a:r>
            <a:endParaRPr lang="en-GB" sz="23900" dirty="0">
              <a:solidFill>
                <a:schemeClr val="tx1"/>
              </a:solidFill>
              <a:latin typeface="Tribal Drag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65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Trumped-up limitations</a:t>
            </a:r>
            <a:endParaRPr lang="en-US" dirty="0"/>
          </a:p>
        </p:txBody>
      </p:sp>
      <p:pic>
        <p:nvPicPr>
          <p:cNvPr id="6" name="Picture 2" descr="http://quotes.lifehack.org/media/quotes/quote-Bill-Gates-640k-ought-to-be-enough-for-anybody-8902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529" y="1347614"/>
            <a:ext cx="6892941" cy="352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43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Anatomy of Docker Tag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43000"/>
            <a:ext cx="8826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2.vox-cdn.com/thumbor/qGt-vGD5frpDDeu1ClwoRMZG26U=/cdn0.vox-cdn.com/uploads/chorus_asset/file/2414216/I_dunno.0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353" y="1563638"/>
            <a:ext cx="6113515" cy="344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ular Callout 3"/>
          <p:cNvSpPr/>
          <p:nvPr/>
        </p:nvSpPr>
        <p:spPr>
          <a:xfrm>
            <a:off x="179512" y="627534"/>
            <a:ext cx="4248472" cy="1440160"/>
          </a:xfrm>
          <a:prstGeom prst="wedgeRoundRectCallout">
            <a:avLst>
              <a:gd name="adj1" fmla="val 75197"/>
              <a:gd name="adj2" fmla="val 82137"/>
              <a:gd name="adj3" fmla="val 16667"/>
            </a:avLst>
          </a:prstGeom>
          <a:solidFill>
            <a:srgbClr val="FFFD78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Wait a second, how can I have more than one repository per host now?!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69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275" y="1232433"/>
            <a:ext cx="3227451" cy="3559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TL;DR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667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4.bp.blogspot.com/-9_UxkX8baIw/UuG4NJuxpCI/AAAAAAAADYg/N_Rz8WDjoAo/s1600/Solomon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4" t="1421" r="30252" b="58805"/>
          <a:stretch/>
        </p:blipFill>
        <p:spPr bwMode="auto">
          <a:xfrm>
            <a:off x="611560" y="195486"/>
            <a:ext cx="8280918" cy="473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1560" y="1059582"/>
            <a:ext cx="8280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cap="all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Solido Compressed Book" charset="0"/>
                <a:ea typeface="Solido Compressed Book" charset="0"/>
                <a:cs typeface="Solido Compressed Book" charset="0"/>
              </a:rPr>
              <a:t>“One registry per host ought to be enough for anybody.” </a:t>
            </a:r>
            <a:endParaRPr lang="en-US" sz="3600" b="1" cap="all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Solido Compressed Book" charset="0"/>
              <a:ea typeface="Solido Compressed Book" charset="0"/>
              <a:cs typeface="Solido Compressed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61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/>
          <p:cNvSpPr>
            <a:spLocks noGrp="1"/>
          </p:cNvSpPr>
          <p:nvPr>
            <p:ph type="ctrTitle"/>
          </p:nvPr>
        </p:nvSpPr>
        <p:spPr>
          <a:xfrm>
            <a:off x="2987824" y="1597820"/>
            <a:ext cx="5470376" cy="1102519"/>
          </a:xfrm>
        </p:spPr>
        <p:txBody>
          <a:bodyPr/>
          <a:lstStyle/>
          <a:p>
            <a:r>
              <a:rPr lang="en-US" dirty="0" smtClean="0">
                <a:latin typeface="Tribal Dragon" pitchFamily="2" charset="0"/>
              </a:rPr>
              <a:t>Lesson learned</a:t>
            </a:r>
            <a:endParaRPr lang="en-GB" dirty="0">
              <a:latin typeface="Tribal Dragon" pitchFamily="2" charset="0"/>
            </a:endParaRP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0" y="2914650"/>
            <a:ext cx="9144000" cy="1314450"/>
          </a:xfrm>
        </p:spPr>
        <p:txBody>
          <a:bodyPr>
            <a:noAutofit/>
          </a:bodyPr>
          <a:lstStyle/>
          <a:p>
            <a:r>
              <a:rPr lang="en-US" sz="4400" dirty="0" smtClean="0">
                <a:solidFill>
                  <a:schemeClr val="tx1"/>
                </a:solidFill>
              </a:rPr>
              <a:t>Don’t impose unnecessary limitations (specially in areas </a:t>
            </a:r>
            <a:br>
              <a:rPr lang="en-US" sz="4400" dirty="0" smtClean="0">
                <a:solidFill>
                  <a:schemeClr val="tx1"/>
                </a:solidFill>
              </a:rPr>
            </a:br>
            <a:r>
              <a:rPr lang="en-US" sz="4400" dirty="0" smtClean="0">
                <a:solidFill>
                  <a:schemeClr val="tx1"/>
                </a:solidFill>
              </a:rPr>
              <a:t>outside of core competency)</a:t>
            </a:r>
            <a:endParaRPr lang="en-GB" sz="4400" dirty="0">
              <a:solidFill>
                <a:schemeClr val="tx1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56" y="519523"/>
            <a:ext cx="1890236" cy="2181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071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732567"/>
            <a:ext cx="7772400" cy="1021556"/>
          </a:xfrm>
        </p:spPr>
        <p:txBody>
          <a:bodyPr>
            <a:noAutofit/>
          </a:bodyPr>
          <a:lstStyle/>
          <a:p>
            <a:r>
              <a:rPr lang="en-US" sz="4800" b="0" dirty="0" smtClean="0">
                <a:latin typeface="Tribal Dragon" pitchFamily="2" charset="0"/>
              </a:rPr>
              <a:t>Story Number </a:t>
            </a:r>
            <a:r>
              <a:rPr lang="en-US" sz="4800" b="0" dirty="0" smtClean="0">
                <a:latin typeface="Tribal Dragon" pitchFamily="2" charset="0"/>
              </a:rPr>
              <a:t>seven</a:t>
            </a:r>
            <a:endParaRPr lang="en-GB" sz="4800" b="0" dirty="0">
              <a:latin typeface="Tribal Dragon" pitchFamily="2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491630"/>
            <a:ext cx="7772400" cy="2731647"/>
          </a:xfrm>
        </p:spPr>
        <p:txBody>
          <a:bodyPr>
            <a:noAutofit/>
          </a:bodyPr>
          <a:lstStyle/>
          <a:p>
            <a:pPr algn="ctr"/>
            <a:r>
              <a:rPr lang="en-GB" sz="23900" dirty="0">
                <a:solidFill>
                  <a:schemeClr val="tx1"/>
                </a:solidFill>
                <a:latin typeface="HFF Chinese Dragon"/>
              </a:rPr>
              <a:t>c</a:t>
            </a:r>
            <a:endParaRPr lang="en-GB" sz="23900" dirty="0">
              <a:solidFill>
                <a:schemeClr val="tx1"/>
              </a:solidFill>
              <a:latin typeface="Tribal Drag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24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5896" y="1347614"/>
            <a:ext cx="4930824" cy="1021556"/>
          </a:xfrm>
        </p:spPr>
        <p:txBody>
          <a:bodyPr>
            <a:noAutofit/>
          </a:bodyPr>
          <a:lstStyle/>
          <a:p>
            <a:r>
              <a:rPr lang="en-US" sz="5400" dirty="0" smtClean="0"/>
              <a:t>The wrong memento</a:t>
            </a:r>
            <a:endParaRPr lang="en-US" sz="5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699542"/>
            <a:ext cx="2905448" cy="389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9208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0"/>
            <a:ext cx="148270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1461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0"/>
            <a:ext cx="1482707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2139702"/>
            <a:ext cx="69850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393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0498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4760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04989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411510"/>
            <a:ext cx="4436057" cy="444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288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MetaBold" charset="0"/>
                <a:ea typeface="MetaBold" charset="0"/>
                <a:cs typeface="MetaBold" charset="0"/>
              </a:rPr>
              <a:t>Git</a:t>
            </a:r>
            <a:r>
              <a:rPr lang="en-US" dirty="0" smtClean="0">
                <a:latin typeface="MetaBold" charset="0"/>
                <a:ea typeface="MetaBold" charset="0"/>
                <a:cs typeface="MetaBold" charset="0"/>
              </a:rPr>
              <a:t> is the wrong place.</a:t>
            </a:r>
            <a:endParaRPr lang="en-US" dirty="0">
              <a:latin typeface="MetaBold" charset="0"/>
              <a:ea typeface="MetaBold" charset="0"/>
              <a:cs typeface="MetaBol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8880" y="1369219"/>
            <a:ext cx="6046470" cy="3263504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is-IS" sz="6000" dirty="0">
                <a:solidFill>
                  <a:schemeClr val="bg1">
                    <a:lumMod val="65000"/>
                  </a:schemeClr>
                </a:solidFill>
              </a:rPr>
              <a:t>“</a:t>
            </a:r>
            <a:r>
              <a:rPr lang="is-IS" sz="2700" i="1" dirty="0"/>
              <a:t>…</a:t>
            </a:r>
            <a:r>
              <a:rPr lang="en-US" sz="2700" i="1" dirty="0"/>
              <a:t>frequent problems</a:t>
            </a:r>
            <a:r>
              <a:rPr lang="is-IS" sz="2700" i="1" dirty="0"/>
              <a:t>…</a:t>
            </a:r>
            <a:r>
              <a:rPr lang="en-US" sz="2700" i="1" dirty="0"/>
              <a:t>because of large files clogging up [</a:t>
            </a:r>
            <a:r>
              <a:rPr lang="en-US" sz="2700" i="1" dirty="0" err="1"/>
              <a:t>Git</a:t>
            </a:r>
            <a:r>
              <a:rPr lang="en-US" sz="2700" i="1" dirty="0"/>
              <a:t>] repositories, slowing everything down, and making clone sizes intolerable</a:t>
            </a:r>
            <a:r>
              <a:rPr lang="is-IS" sz="2700" i="1" dirty="0"/>
              <a:t>…</a:t>
            </a:r>
            <a:endParaRPr lang="en-US" sz="2700" i="1" dirty="0"/>
          </a:p>
        </p:txBody>
      </p:sp>
      <p:sp>
        <p:nvSpPr>
          <p:cNvPr id="4" name="Rectangle 3"/>
          <p:cNvSpPr/>
          <p:nvPr/>
        </p:nvSpPr>
        <p:spPr>
          <a:xfrm>
            <a:off x="3981059" y="4632722"/>
            <a:ext cx="509857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https://</a:t>
            </a:r>
            <a:r>
              <a:rPr lang="en-US" sz="1350" dirty="0" err="1"/>
              <a:t>developer.atlassian.com</a:t>
            </a:r>
            <a:r>
              <a:rPr lang="en-US" sz="1350" dirty="0"/>
              <a:t>/blog/2015/10/contributing-to-</a:t>
            </a:r>
            <a:r>
              <a:rPr lang="en-US" sz="1350" dirty="0" err="1"/>
              <a:t>git</a:t>
            </a:r>
            <a:r>
              <a:rPr lang="en-US" sz="1350" dirty="0"/>
              <a:t>-</a:t>
            </a:r>
            <a:r>
              <a:rPr lang="en-US" sz="1350" dirty="0" err="1"/>
              <a:t>lfs</a:t>
            </a:r>
            <a:r>
              <a:rPr lang="en-US" sz="1350" dirty="0"/>
              <a:t>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11" y="1369219"/>
            <a:ext cx="2055229" cy="351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static1.squarespace.com/static/51f41b9fe4b00d31066db215/t/530e6b11e4b0be11d696d0c3/1393453996247/The+Most+Interesting+Man+in+the+World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252"/>
            <a:ext cx="8100392" cy="513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4391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cap="all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I don’t always </a:t>
            </a:r>
            <a:r>
              <a:rPr lang="en-US" sz="3600" cap="all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use in-house repository</a:t>
            </a:r>
            <a:r>
              <a:rPr lang="is-IS" sz="3600" cap="all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…</a:t>
            </a:r>
            <a:r>
              <a:rPr lang="en-US" sz="3600" cap="all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 </a:t>
            </a:r>
            <a:endParaRPr lang="en-US" sz="3600" cap="all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54260" y="4517707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cap="all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You know what, I actually always do.</a:t>
            </a:r>
            <a:endParaRPr lang="en-US" sz="3600" cap="all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65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AIT, HOLD ON, THE SESSION NAMED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77" y="496043"/>
            <a:ext cx="6210246" cy="415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11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275606"/>
            <a:ext cx="6298431" cy="3695080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179512" y="195486"/>
            <a:ext cx="4248472" cy="1440160"/>
          </a:xfrm>
          <a:prstGeom prst="wedgeRoundRectCallout">
            <a:avLst>
              <a:gd name="adj1" fmla="val 83619"/>
              <a:gd name="adj2" fmla="val 178757"/>
              <a:gd name="adj3" fmla="val 16667"/>
            </a:avLst>
          </a:prstGeom>
          <a:solidFill>
            <a:srgbClr val="FFFD78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Wait, how can I use an in-house repository when GitHub is hardcoded?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58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37" y="0"/>
            <a:ext cx="766672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2466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/>
          <p:cNvSpPr>
            <a:spLocks noGrp="1"/>
          </p:cNvSpPr>
          <p:nvPr>
            <p:ph type="ctrTitle"/>
          </p:nvPr>
        </p:nvSpPr>
        <p:spPr>
          <a:xfrm>
            <a:off x="2987824" y="1597820"/>
            <a:ext cx="5470376" cy="1102519"/>
          </a:xfrm>
        </p:spPr>
        <p:txBody>
          <a:bodyPr/>
          <a:lstStyle/>
          <a:p>
            <a:r>
              <a:rPr lang="en-US" dirty="0" smtClean="0">
                <a:latin typeface="Tribal Dragon" pitchFamily="2" charset="0"/>
              </a:rPr>
              <a:t>Lesson learned</a:t>
            </a:r>
            <a:endParaRPr lang="en-GB" dirty="0">
              <a:latin typeface="Tribal Dragon" pitchFamily="2" charset="0"/>
            </a:endParaRP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0" y="2914650"/>
            <a:ext cx="9144000" cy="1314450"/>
          </a:xfrm>
        </p:spPr>
        <p:txBody>
          <a:bodyPr>
            <a:noAutofit/>
          </a:bodyPr>
          <a:lstStyle/>
          <a:p>
            <a:r>
              <a:rPr lang="en-US" sz="4400" dirty="0" smtClean="0">
                <a:solidFill>
                  <a:schemeClr val="tx1"/>
                </a:solidFill>
              </a:rPr>
              <a:t>Don’t hardcore a central registry (specially of the incorrect type)</a:t>
            </a:r>
            <a:endParaRPr lang="en-GB" sz="4400" dirty="0">
              <a:solidFill>
                <a:schemeClr val="tx1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56" y="519523"/>
            <a:ext cx="1890236" cy="2181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377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732567"/>
            <a:ext cx="7772400" cy="1021556"/>
          </a:xfrm>
        </p:spPr>
        <p:txBody>
          <a:bodyPr>
            <a:noAutofit/>
          </a:bodyPr>
          <a:lstStyle/>
          <a:p>
            <a:r>
              <a:rPr lang="en-US" sz="4800" b="0" dirty="0" smtClean="0">
                <a:latin typeface="Tribal Dragon" pitchFamily="2" charset="0"/>
              </a:rPr>
              <a:t>Story </a:t>
            </a:r>
            <a:r>
              <a:rPr lang="en-US" sz="4800" b="0" smtClean="0">
                <a:latin typeface="Tribal Dragon" pitchFamily="2" charset="0"/>
              </a:rPr>
              <a:t>Number </a:t>
            </a:r>
            <a:r>
              <a:rPr lang="en-US" sz="4800" b="0" smtClean="0">
                <a:latin typeface="Tribal Dragon" pitchFamily="2" charset="0"/>
              </a:rPr>
              <a:t>eight</a:t>
            </a:r>
            <a:endParaRPr lang="en-GB" sz="4800" b="0" dirty="0">
              <a:latin typeface="Tribal Dragon" pitchFamily="2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491630"/>
            <a:ext cx="7772400" cy="2731647"/>
          </a:xfrm>
        </p:spPr>
        <p:txBody>
          <a:bodyPr>
            <a:noAutofit/>
          </a:bodyPr>
          <a:lstStyle/>
          <a:p>
            <a:pPr algn="ctr"/>
            <a:r>
              <a:rPr lang="en-GB" sz="23900" dirty="0" smtClean="0">
                <a:solidFill>
                  <a:schemeClr val="tx1"/>
                </a:solidFill>
                <a:latin typeface="HFF Chinese Dragon"/>
              </a:rPr>
              <a:t>b</a:t>
            </a:r>
            <a:endParaRPr lang="en-GB" sz="23900" dirty="0">
              <a:solidFill>
                <a:schemeClr val="tx1"/>
              </a:solidFill>
              <a:latin typeface="Tribal Drag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74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Which witch watch which watch</a:t>
            </a:r>
            <a:endParaRPr lang="en-GB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141" y="1123997"/>
            <a:ext cx="3680001" cy="3680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277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://i.qkme.me/3ul1g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981" y="411510"/>
            <a:ext cx="4872038" cy="270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41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82352" y="3327834"/>
            <a:ext cx="8579296" cy="1613334"/>
          </a:xfrm>
        </p:spPr>
        <p:txBody>
          <a:bodyPr anchor="t">
            <a:noAutofit/>
          </a:bodyPr>
          <a:lstStyle/>
          <a:p>
            <a:r>
              <a:rPr lang="en-US" sz="4000" dirty="0" smtClean="0"/>
              <a:t>Which version of plugin</a:t>
            </a:r>
            <a:br>
              <a:rPr lang="en-US" sz="4000" dirty="0" smtClean="0"/>
            </a:br>
            <a:endParaRPr lang="en-GB" sz="4000" dirty="0"/>
          </a:p>
        </p:txBody>
      </p:sp>
      <p:pic>
        <p:nvPicPr>
          <p:cNvPr id="6" name="Picture 2" descr="http://i.qkme.me/3ul1g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981" y="411510"/>
            <a:ext cx="4872038" cy="270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26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82352" y="3327834"/>
            <a:ext cx="8579296" cy="1613334"/>
          </a:xfrm>
        </p:spPr>
        <p:txBody>
          <a:bodyPr anchor="t">
            <a:noAutofit/>
          </a:bodyPr>
          <a:lstStyle/>
          <a:p>
            <a:r>
              <a:rPr lang="en-US" sz="4000" dirty="0" smtClean="0"/>
              <a:t>Which version of plugin</a:t>
            </a:r>
            <a:br>
              <a:rPr lang="en-US" sz="4000" dirty="0" smtClean="0"/>
            </a:br>
            <a:r>
              <a:rPr lang="en-US" sz="4000" dirty="0" smtClean="0"/>
              <a:t>for which version of </a:t>
            </a:r>
            <a:r>
              <a:rPr lang="en-US" sz="4000" dirty="0" err="1" smtClean="0"/>
              <a:t>elasticsearch</a:t>
            </a:r>
            <a:r>
              <a:rPr lang="en-US" sz="4000" dirty="0" smtClean="0"/>
              <a:t/>
            </a:r>
            <a:br>
              <a:rPr lang="en-US" sz="4000" dirty="0" smtClean="0"/>
            </a:br>
            <a:endParaRPr lang="en-GB" sz="4000" dirty="0"/>
          </a:p>
        </p:txBody>
      </p:sp>
      <p:pic>
        <p:nvPicPr>
          <p:cNvPr id="4098" name="Picture 2" descr="http://i.qkme.me/3ul1g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981" y="411510"/>
            <a:ext cx="4872038" cy="270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5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3508" y="3327834"/>
            <a:ext cx="8856984" cy="1613334"/>
          </a:xfrm>
        </p:spPr>
        <p:txBody>
          <a:bodyPr anchor="t">
            <a:noAutofit/>
          </a:bodyPr>
          <a:lstStyle/>
          <a:p>
            <a:r>
              <a:rPr lang="en-US" sz="4000" dirty="0" smtClean="0"/>
              <a:t>Which version of plugin</a:t>
            </a:r>
            <a:br>
              <a:rPr lang="en-US" sz="4000" dirty="0" smtClean="0"/>
            </a:br>
            <a:r>
              <a:rPr lang="en-US" sz="4000" dirty="0" smtClean="0"/>
              <a:t>for which version of </a:t>
            </a:r>
            <a:r>
              <a:rPr lang="en-US" sz="4000" dirty="0" err="1" smtClean="0"/>
              <a:t>elasticsearch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works with which version of grails?</a:t>
            </a:r>
            <a:endParaRPr lang="en-GB" sz="4000" dirty="0"/>
          </a:p>
        </p:txBody>
      </p:sp>
      <p:pic>
        <p:nvPicPr>
          <p:cNvPr id="5" name="Picture 2" descr="http://i.qkme.me/3ul1g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981" y="411510"/>
            <a:ext cx="4872038" cy="270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70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000" y="333453"/>
            <a:ext cx="4284000" cy="44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Packages &amp; Modules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5843198"/>
              </p:ext>
            </p:extLst>
          </p:nvPr>
        </p:nvGraphicFramePr>
        <p:xfrm>
          <a:off x="277180" y="1748790"/>
          <a:ext cx="8589640" cy="5715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94820"/>
                <a:gridCol w="4294820"/>
              </a:tblGrid>
              <a:tr h="571500">
                <a:tc>
                  <a:txBody>
                    <a:bodyPr/>
                    <a:lstStyle/>
                    <a:p>
                      <a:r>
                        <a:rPr lang="en-US" sz="3300" dirty="0" smtClean="0">
                          <a:latin typeface="MetaBold" charset="0"/>
                        </a:rPr>
                        <a:t>Modules</a:t>
                      </a:r>
                      <a:endParaRPr lang="en-GB" sz="3300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3300" dirty="0" smtClean="0">
                          <a:latin typeface="MetaBold" charset="0"/>
                        </a:rPr>
                        <a:t>Packages</a:t>
                      </a:r>
                      <a:endParaRPr lang="en-GB" sz="3300" dirty="0">
                        <a:latin typeface="MetaBold" charset="0"/>
                      </a:endParaRPr>
                    </a:p>
                  </a:txBody>
                  <a:tcPr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89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i13.photobucket.com/albums/a300/andrewperk/grayscale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8" y="646517"/>
            <a:ext cx="35854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loud Callout 2"/>
          <p:cNvSpPr/>
          <p:nvPr/>
        </p:nvSpPr>
        <p:spPr>
          <a:xfrm>
            <a:off x="3923931" y="141482"/>
            <a:ext cx="5185023" cy="3942437"/>
          </a:xfrm>
          <a:prstGeom prst="cloudCallout">
            <a:avLst>
              <a:gd name="adj1" fmla="val -76587"/>
              <a:gd name="adj2" fmla="val -2006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Comic Sans MS" pitchFamily="66" charset="0"/>
              </a:rPr>
              <a:t>Wouldn’t it be dreamy if there was a way to express version compatibility matrix?</a:t>
            </a:r>
            <a:endParaRPr lang="en-GB" sz="3200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64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Community, Shame On You!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781" y="915566"/>
            <a:ext cx="5786438" cy="414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4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Here’s how you do it: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183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Here’s how you do it:</a:t>
            </a:r>
            <a:endParaRPr lang="en-GB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429" y="1059583"/>
            <a:ext cx="5157143" cy="1842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089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Here’s how you do it:</a:t>
            </a:r>
            <a:endParaRPr lang="en-GB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272" y="1059583"/>
            <a:ext cx="6875463" cy="184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57" y="1485901"/>
            <a:ext cx="6864287" cy="365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646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Here’s how you do it:</a:t>
            </a:r>
            <a:endParaRPr lang="en-GB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272" y="1059583"/>
            <a:ext cx="6875463" cy="184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57" y="1485901"/>
            <a:ext cx="6864287" cy="365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414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Here’s how you do it:</a:t>
            </a:r>
            <a:endParaRPr lang="en-GB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272" y="1059583"/>
            <a:ext cx="6875463" cy="184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619" y="1485901"/>
            <a:ext cx="6772763" cy="3608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248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/>
          <p:cNvSpPr>
            <a:spLocks noGrp="1"/>
          </p:cNvSpPr>
          <p:nvPr>
            <p:ph type="ctrTitle"/>
          </p:nvPr>
        </p:nvSpPr>
        <p:spPr>
          <a:xfrm>
            <a:off x="2987824" y="1597820"/>
            <a:ext cx="5470376" cy="1102519"/>
          </a:xfrm>
        </p:spPr>
        <p:txBody>
          <a:bodyPr/>
          <a:lstStyle/>
          <a:p>
            <a:r>
              <a:rPr lang="en-US" dirty="0" smtClean="0">
                <a:latin typeface="Tribal Dragon" pitchFamily="2" charset="0"/>
              </a:rPr>
              <a:t>Lesson learned</a:t>
            </a:r>
            <a:endParaRPr lang="en-GB" dirty="0">
              <a:latin typeface="Tribal Dragon" pitchFamily="2" charset="0"/>
            </a:endParaRP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0" y="2914650"/>
            <a:ext cx="9144000" cy="1314450"/>
          </a:xfrm>
        </p:spPr>
        <p:txBody>
          <a:bodyPr>
            <a:noAutofit/>
          </a:bodyPr>
          <a:lstStyle/>
          <a:p>
            <a:r>
              <a:rPr lang="en-US" sz="4400" dirty="0" smtClean="0">
                <a:solidFill>
                  <a:schemeClr val="tx1"/>
                </a:solidFill>
              </a:rPr>
              <a:t>Version Dependency isn’t enough</a:t>
            </a:r>
          </a:p>
          <a:p>
            <a:r>
              <a:rPr lang="en-US" sz="4400" dirty="0" smtClean="0">
                <a:solidFill>
                  <a:schemeClr val="tx1"/>
                </a:solidFill>
              </a:rPr>
              <a:t>Support dependency matrix</a:t>
            </a:r>
            <a:endParaRPr lang="en-GB" sz="4400" dirty="0">
              <a:solidFill>
                <a:schemeClr val="tx1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56" y="519523"/>
            <a:ext cx="1890236" cy="2181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664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3566418"/>
            <a:ext cx="7772400" cy="1021556"/>
          </a:xfrm>
        </p:spPr>
        <p:txBody>
          <a:bodyPr>
            <a:noAutofit/>
          </a:bodyPr>
          <a:lstStyle/>
          <a:p>
            <a:pPr algn="ctr"/>
            <a:r>
              <a:rPr lang="en-US" sz="4800" b="0" dirty="0" smtClean="0">
                <a:latin typeface="Tribal Dragon" pitchFamily="2" charset="0"/>
              </a:rPr>
              <a:t>No more stories,</a:t>
            </a:r>
            <a:br>
              <a:rPr lang="en-US" sz="4800" b="0" dirty="0" smtClean="0">
                <a:latin typeface="Tribal Dragon" pitchFamily="2" charset="0"/>
              </a:rPr>
            </a:br>
            <a:r>
              <a:rPr lang="en-US" sz="4800" b="0" dirty="0" smtClean="0">
                <a:latin typeface="Tribal Dragon" pitchFamily="2" charset="0"/>
              </a:rPr>
              <a:t>One more </a:t>
            </a:r>
            <a:r>
              <a:rPr lang="en-US" sz="4800" b="0" dirty="0" err="1" smtClean="0">
                <a:latin typeface="Tribal Dragon" pitchFamily="2" charset="0"/>
              </a:rPr>
              <a:t>thing</a:t>
            </a:r>
            <a:r>
              <a:rPr lang="en-US" sz="1100" dirty="0" err="1" smtClean="0">
                <a:latin typeface="Tribal Dragon" pitchFamily="2" charset="0"/>
              </a:rPr>
              <a:t>ooo</a:t>
            </a:r>
            <a:endParaRPr lang="en-GB" sz="4800" dirty="0">
              <a:latin typeface="Tribal Dragon" pitchFamily="2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3568" y="1208255"/>
            <a:ext cx="7772400" cy="2731647"/>
          </a:xfrm>
        </p:spPr>
        <p:txBody>
          <a:bodyPr>
            <a:noAutofit/>
          </a:bodyPr>
          <a:lstStyle/>
          <a:p>
            <a:pPr algn="ctr"/>
            <a:r>
              <a:rPr lang="en-GB" sz="11500" dirty="0" err="1" smtClean="0">
                <a:solidFill>
                  <a:schemeClr val="tx1"/>
                </a:solidFill>
                <a:latin typeface="HFF Chinese Dragon"/>
              </a:rPr>
              <a:t>fACDdb</a:t>
            </a:r>
            <a:endParaRPr lang="en-GB" sz="11500" dirty="0">
              <a:solidFill>
                <a:schemeClr val="tx1"/>
              </a:solidFill>
              <a:latin typeface="Tribal Drag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21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.qkme.me/3sttp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1329612"/>
            <a:ext cx="4800600" cy="344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 predicts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763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Packages &amp; Modules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2309110"/>
              </p:ext>
            </p:extLst>
          </p:nvPr>
        </p:nvGraphicFramePr>
        <p:xfrm>
          <a:off x="277180" y="1748790"/>
          <a:ext cx="8589640" cy="1645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94820"/>
                <a:gridCol w="4294820"/>
              </a:tblGrid>
              <a:tr h="571500">
                <a:tc>
                  <a:txBody>
                    <a:bodyPr/>
                    <a:lstStyle/>
                    <a:p>
                      <a:r>
                        <a:rPr lang="en-US" sz="3300" dirty="0" smtClean="0">
                          <a:latin typeface="MetaBold" charset="0"/>
                        </a:rPr>
                        <a:t>Modules</a:t>
                      </a:r>
                      <a:endParaRPr lang="en-GB" sz="3300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3300" dirty="0" smtClean="0">
                          <a:latin typeface="MetaBold" charset="0"/>
                        </a:rPr>
                        <a:t>Packages</a:t>
                      </a:r>
                      <a:endParaRPr lang="en-GB" sz="3300" dirty="0">
                        <a:latin typeface="MetaBold" charset="0"/>
                      </a:endParaRPr>
                    </a:p>
                  </a:txBody>
                  <a:tcPr marT="34290" marB="34290"/>
                </a:tc>
              </a:tr>
              <a:tr h="1074420">
                <a:tc>
                  <a:txBody>
                    <a:bodyPr/>
                    <a:lstStyle/>
                    <a:p>
                      <a:r>
                        <a:rPr lang="en-GB" sz="3300" dirty="0" smtClean="0">
                          <a:latin typeface="MetaBold" charset="0"/>
                        </a:rPr>
                        <a:t>API</a:t>
                      </a:r>
                      <a:br>
                        <a:rPr lang="en-GB" sz="3300" dirty="0" smtClean="0">
                          <a:latin typeface="MetaBold" charset="0"/>
                        </a:rPr>
                      </a:br>
                      <a:r>
                        <a:rPr lang="en-GB" sz="3300" dirty="0" smtClean="0">
                          <a:latin typeface="MetaBold" charset="0"/>
                        </a:rPr>
                        <a:t>development</a:t>
                      </a:r>
                      <a:endParaRPr lang="en-GB" sz="3300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3300" dirty="0" smtClean="0">
                        <a:latin typeface="MetaBold" charset="0"/>
                      </a:endParaRPr>
                    </a:p>
                  </a:txBody>
                  <a:tcPr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140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you need is cloud</a:t>
            </a:r>
            <a:endParaRPr lang="en-GB" dirty="0"/>
          </a:p>
        </p:txBody>
      </p:sp>
      <p:pic>
        <p:nvPicPr>
          <p:cNvPr id="1026" name="Picture 2" descr="http://i.qkme.me/3sttw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1189776"/>
            <a:ext cx="4000500" cy="347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59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269" y="87474"/>
            <a:ext cx="4843463" cy="484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71600" y="465516"/>
            <a:ext cx="7416824" cy="2052227"/>
          </a:xfrm>
          <a:prstGeom prst="rect">
            <a:avLst/>
          </a:prstGeom>
          <a:noFill/>
        </p:spPr>
        <p:txBody>
          <a:bodyPr wrap="square" rtlCol="0">
            <a:prstTxWarp prst="textSlantUp">
              <a:avLst>
                <a:gd name="adj" fmla="val 45678"/>
              </a:avLst>
            </a:prstTxWarp>
            <a:spAutoFit/>
          </a:bodyPr>
          <a:lstStyle/>
          <a:p>
            <a:pPr algn="ctr"/>
            <a:r>
              <a:rPr lang="en-US" sz="8800" b="1" dirty="0" smtClean="0">
                <a:ln w="18000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Aspire" pitchFamily="2" charset="0"/>
              </a:rPr>
              <a:t>That’s all, Folks!</a:t>
            </a:r>
            <a:endParaRPr lang="en-GB" sz="8800" b="1" dirty="0">
              <a:ln w="18000">
                <a:solidFill>
                  <a:schemeClr val="tx1"/>
                </a:solidFill>
                <a:prstDash val="solid"/>
                <a:miter lim="800000"/>
              </a:ln>
              <a:solidFill>
                <a:schemeClr val="bg1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Aspir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28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Packages &amp; Modules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4427561"/>
              </p:ext>
            </p:extLst>
          </p:nvPr>
        </p:nvGraphicFramePr>
        <p:xfrm>
          <a:off x="277180" y="1748790"/>
          <a:ext cx="8589640" cy="1645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94820"/>
                <a:gridCol w="4294820"/>
              </a:tblGrid>
              <a:tr h="571500">
                <a:tc>
                  <a:txBody>
                    <a:bodyPr/>
                    <a:lstStyle/>
                    <a:p>
                      <a:r>
                        <a:rPr lang="en-US" sz="3300" dirty="0" smtClean="0">
                          <a:latin typeface="MetaBold" charset="0"/>
                        </a:rPr>
                        <a:t>Modules</a:t>
                      </a:r>
                      <a:endParaRPr lang="en-GB" sz="3300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3300" dirty="0" smtClean="0">
                          <a:latin typeface="MetaBold" charset="0"/>
                        </a:rPr>
                        <a:t>Packages</a:t>
                      </a:r>
                      <a:endParaRPr lang="en-GB" sz="3300" dirty="0">
                        <a:latin typeface="MetaBold" charset="0"/>
                      </a:endParaRPr>
                    </a:p>
                  </a:txBody>
                  <a:tcPr marT="34290" marB="34290"/>
                </a:tc>
              </a:tr>
              <a:tr h="1074420">
                <a:tc>
                  <a:txBody>
                    <a:bodyPr/>
                    <a:lstStyle/>
                    <a:p>
                      <a:r>
                        <a:rPr lang="en-GB" sz="3300" dirty="0" smtClean="0">
                          <a:latin typeface="MetaBold" charset="0"/>
                        </a:rPr>
                        <a:t>API</a:t>
                      </a:r>
                      <a:br>
                        <a:rPr lang="en-GB" sz="3300" dirty="0" smtClean="0">
                          <a:latin typeface="MetaBold" charset="0"/>
                        </a:rPr>
                      </a:br>
                      <a:r>
                        <a:rPr lang="en-GB" sz="3300" dirty="0" smtClean="0">
                          <a:latin typeface="MetaBold" charset="0"/>
                        </a:rPr>
                        <a:t>development</a:t>
                      </a:r>
                      <a:endParaRPr lang="en-GB" sz="3300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300" dirty="0" smtClean="0">
                          <a:latin typeface="MetaBold" charset="0"/>
                        </a:rPr>
                        <a:t>Installable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300" dirty="0" smtClean="0">
                          <a:latin typeface="MetaBold" charset="0"/>
                        </a:rPr>
                        <a:t>runtime</a:t>
                      </a:r>
                    </a:p>
                  </a:txBody>
                  <a:tcPr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611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About your speaker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20903884">
            <a:off x="4257477" y="1220058"/>
            <a:ext cx="1815210" cy="577067"/>
          </a:xfrm>
          <a:prstGeom prst="rect">
            <a:avLst/>
          </a:prstGeom>
          <a:noFill/>
        </p:spPr>
        <p:txBody>
          <a:bodyPr wrap="none" lIns="68565" tIns="34283" rIns="68565" bIns="34283" rtlCol="0">
            <a:spAutoFit/>
          </a:bodyPr>
          <a:lstStyle/>
          <a:p>
            <a:r>
              <a:rPr lang="en-US" sz="3300" dirty="0">
                <a:solidFill>
                  <a:srgbClr val="333333"/>
                </a:solidFill>
                <a:latin typeface="MetaBold" charset="0"/>
                <a:ea typeface="MetaBold" charset="0"/>
                <a:cs typeface="MetaBold" charset="0"/>
              </a:rPr>
              <a:t>@</a:t>
            </a:r>
            <a:r>
              <a:rPr lang="en-US" sz="3300" dirty="0" err="1">
                <a:solidFill>
                  <a:srgbClr val="333333"/>
                </a:solidFill>
                <a:latin typeface="MetaBold" charset="0"/>
                <a:ea typeface="MetaBold" charset="0"/>
                <a:cs typeface="MetaBold" charset="0"/>
              </a:rPr>
              <a:t>jbaruch</a:t>
            </a:r>
            <a:endParaRPr lang="en-GB" sz="3300" dirty="0">
              <a:solidFill>
                <a:srgbClr val="333333"/>
              </a:solidFill>
              <a:latin typeface="MetaBold" charset="0"/>
              <a:ea typeface="MetaBold" charset="0"/>
              <a:cs typeface="MetaBold" charset="0"/>
            </a:endParaRPr>
          </a:p>
        </p:txBody>
      </p:sp>
      <p:sp>
        <p:nvSpPr>
          <p:cNvPr id="5" name="Rectangle 4"/>
          <p:cNvSpPr/>
          <p:nvPr/>
        </p:nvSpPr>
        <p:spPr>
          <a:xfrm rot="1896391">
            <a:off x="1776938" y="1732995"/>
            <a:ext cx="3628207" cy="577067"/>
          </a:xfrm>
          <a:prstGeom prst="rect">
            <a:avLst/>
          </a:prstGeom>
        </p:spPr>
        <p:txBody>
          <a:bodyPr wrap="none" lIns="68565" tIns="34283" rIns="68565" bIns="34283">
            <a:spAutoFit/>
          </a:bodyPr>
          <a:lstStyle/>
          <a:p>
            <a:r>
              <a:rPr lang="en-GB" sz="3300" dirty="0">
                <a:solidFill>
                  <a:srgbClr val="333333"/>
                </a:solidFill>
                <a:latin typeface="MetaBold" charset="0"/>
                <a:ea typeface="MetaBold" charset="0"/>
                <a:cs typeface="MetaBold" charset="0"/>
              </a:rPr>
              <a:t>github.com/</a:t>
            </a:r>
            <a:r>
              <a:rPr lang="en-GB" sz="3300" dirty="0" err="1">
                <a:solidFill>
                  <a:srgbClr val="333333"/>
                </a:solidFill>
                <a:latin typeface="MetaBold" charset="0"/>
                <a:ea typeface="MetaBold" charset="0"/>
                <a:cs typeface="MetaBold" charset="0"/>
              </a:rPr>
              <a:t>jbaruch</a:t>
            </a:r>
            <a:endParaRPr lang="en-GB" sz="3300" dirty="0">
              <a:solidFill>
                <a:srgbClr val="333333"/>
              </a:solidFill>
              <a:latin typeface="MetaBold" charset="0"/>
              <a:ea typeface="MetaBold" charset="0"/>
              <a:cs typeface="MetaBold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0318">
            <a:off x="5758615" y="1853104"/>
            <a:ext cx="2870654" cy="2439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264722" y="2159511"/>
            <a:ext cx="2953371" cy="577079"/>
          </a:xfrm>
          <a:prstGeom prst="rect">
            <a:avLst/>
          </a:prstGeom>
        </p:spPr>
        <p:txBody>
          <a:bodyPr wrap="none" lIns="68579" tIns="34289" rIns="68579" bIns="34289">
            <a:spAutoFit/>
          </a:bodyPr>
          <a:lstStyle/>
          <a:p>
            <a:r>
              <a:rPr lang="en-GB" sz="3300" dirty="0">
                <a:solidFill>
                  <a:srgbClr val="333333"/>
                </a:solidFill>
                <a:latin typeface="MetaBold" charset="0"/>
                <a:ea typeface="MetaBold" charset="0"/>
                <a:cs typeface="MetaBold" charset="0"/>
              </a:rPr>
              <a:t>linkd.in/</a:t>
            </a:r>
            <a:r>
              <a:rPr lang="en-GB" sz="3300" dirty="0" err="1">
                <a:solidFill>
                  <a:srgbClr val="333333"/>
                </a:solidFill>
                <a:latin typeface="MetaBold" charset="0"/>
                <a:ea typeface="MetaBold" charset="0"/>
                <a:cs typeface="MetaBold" charset="0"/>
              </a:rPr>
              <a:t>jbaruch</a:t>
            </a:r>
            <a:endParaRPr lang="en-GB" sz="3300" dirty="0">
              <a:solidFill>
                <a:srgbClr val="333333"/>
              </a:solidFill>
              <a:latin typeface="MetaBold" charset="0"/>
              <a:ea typeface="MetaBold" charset="0"/>
              <a:cs typeface="MetaBold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4" y="2850439"/>
            <a:ext cx="4129343" cy="1527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82192" y="4427730"/>
            <a:ext cx="7587333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err="1">
                <a:solidFill>
                  <a:srgbClr val="333333"/>
                </a:solidFill>
                <a:latin typeface="MetaBold" charset="0"/>
                <a:ea typeface="MetaBold" charset="0"/>
                <a:cs typeface="MetaBold" charset="0"/>
              </a:rPr>
              <a:t>stackoverflow.com</a:t>
            </a:r>
            <a:r>
              <a:rPr lang="en-US" sz="3300" dirty="0">
                <a:solidFill>
                  <a:srgbClr val="333333"/>
                </a:solidFill>
                <a:latin typeface="MetaBold" charset="0"/>
                <a:ea typeface="MetaBold" charset="0"/>
                <a:cs typeface="MetaBold" charset="0"/>
              </a:rPr>
              <a:t>/users/402053/</a:t>
            </a:r>
            <a:r>
              <a:rPr lang="en-US" sz="3300" dirty="0" err="1">
                <a:solidFill>
                  <a:srgbClr val="333333"/>
                </a:solidFill>
                <a:latin typeface="MetaBold" charset="0"/>
                <a:ea typeface="MetaBold" charset="0"/>
                <a:cs typeface="MetaBold" charset="0"/>
              </a:rPr>
              <a:t>jbaruch</a:t>
            </a:r>
            <a:endParaRPr lang="en-US" sz="3300" dirty="0">
              <a:solidFill>
                <a:srgbClr val="333333"/>
              </a:solidFill>
              <a:latin typeface="MetaBold" charset="0"/>
              <a:ea typeface="MetaBold" charset="0"/>
              <a:cs typeface="Meta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9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the sake of this talk</a:t>
            </a:r>
            <a:endParaRPr lang="en-GB" dirty="0"/>
          </a:p>
        </p:txBody>
      </p:sp>
      <p:pic>
        <p:nvPicPr>
          <p:cNvPr id="3074" name="Picture 2" descr="http://i2.kym-cdn.com/entries/icons/original/000/005/637/Honey-Badger-Dont-Ca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733" y="1203598"/>
            <a:ext cx="4824534" cy="360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91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Modules, modules, modules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581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Modules, modules, modules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6889461"/>
              </p:ext>
            </p:extLst>
          </p:nvPr>
        </p:nvGraphicFramePr>
        <p:xfrm>
          <a:off x="457200" y="1200150"/>
          <a:ext cx="8229600" cy="937260"/>
        </p:xfrm>
        <a:graphic>
          <a:graphicData uri="http://schemas.openxmlformats.org/drawingml/2006/table">
            <a:tbl>
              <a:tblPr firstCol="1" bandRow="1">
                <a:tableStyleId>{F5AB1C69-6EDB-4FF4-983F-18BD219EF322}</a:tableStyleId>
              </a:tblPr>
              <a:tblGrid>
                <a:gridCol w="2170584"/>
                <a:gridCol w="6059016"/>
              </a:tblGrid>
              <a:tr h="937260">
                <a:tc>
                  <a:txBody>
                    <a:bodyPr/>
                    <a:lstStyle/>
                    <a:p>
                      <a:r>
                        <a:rPr lang="en-US" sz="2100" dirty="0" smtClean="0">
                          <a:latin typeface="MetaBold" charset="0"/>
                        </a:rPr>
                        <a:t>System</a:t>
                      </a:r>
                      <a:endParaRPr lang="en-GB" sz="2100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 err="1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dpkg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,</a:t>
                      </a:r>
                      <a:r>
                        <a:rPr lang="en-GB" sz="1400" dirty="0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 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RPM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,</a:t>
                      </a:r>
                      <a:r>
                        <a:rPr lang="en-GB" sz="1400" dirty="0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 </a:t>
                      </a:r>
                      <a:r>
                        <a:rPr lang="en-GB" sz="1400" dirty="0" err="1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tgz</a:t>
                      </a:r>
                      <a:r>
                        <a:rPr lang="en-GB" sz="1400" dirty="0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, </a:t>
                      </a:r>
                      <a:r>
                        <a:rPr lang="en-GB" sz="1400" dirty="0" err="1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pacman</a:t>
                      </a:r>
                      <a:r>
                        <a:rPr lang="en-GB" sz="1400" dirty="0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, </a:t>
                      </a:r>
                      <a:r>
                        <a:rPr lang="en-GB" sz="1400" dirty="0" err="1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ipkg</a:t>
                      </a:r>
                      <a:r>
                        <a:rPr lang="en-GB" sz="1400" dirty="0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, </a:t>
                      </a:r>
                      <a:r>
                        <a:rPr lang="en-GB" sz="1400" dirty="0" err="1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pkgutils</a:t>
                      </a:r>
                      <a:r>
                        <a:rPr lang="en-GB" sz="1400" dirty="0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, </a:t>
                      </a:r>
                      <a:r>
                        <a:rPr lang="en-GB" sz="1400" dirty="0" err="1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PETget</a:t>
                      </a:r>
                      <a:r>
                        <a:rPr lang="en-GB" sz="1400" dirty="0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, </a:t>
                      </a:r>
                      <a:r>
                        <a:rPr lang="en-GB" sz="1400" dirty="0" err="1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Upkg</a:t>
                      </a:r>
                      <a:r>
                        <a:rPr lang="en-GB" sz="1400" dirty="0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, PISI, nix, </a:t>
                      </a:r>
                      <a:r>
                        <a:rPr lang="en-GB" sz="1400" dirty="0" err="1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Equo</a:t>
                      </a:r>
                      <a:r>
                        <a:rPr lang="en-GB" sz="1400" dirty="0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,</a:t>
                      </a:r>
                      <a:r>
                        <a:rPr lang="en-GB" sz="1400" baseline="0" dirty="0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 </a:t>
                      </a:r>
                      <a:r>
                        <a:rPr lang="en-GB" sz="1400" dirty="0" err="1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Conary</a:t>
                      </a:r>
                      <a:r>
                        <a:rPr lang="en-GB" sz="1400" dirty="0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, </a:t>
                      </a:r>
                      <a:r>
                        <a:rPr lang="en-GB" sz="1400" dirty="0" err="1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tazpkg</a:t>
                      </a:r>
                      <a:r>
                        <a:rPr lang="en-GB" sz="1400" dirty="0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, 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App Store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,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 </a:t>
                      </a:r>
                      <a:r>
                        <a:rPr lang="en-GB" sz="1400" dirty="0" err="1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MacPorts</a:t>
                      </a:r>
                      <a:r>
                        <a:rPr lang="en-GB" sz="1400" dirty="0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, fink, 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Homebrew,</a:t>
                      </a:r>
                      <a:r>
                        <a:rPr lang="en-GB" sz="1400" dirty="0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 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Google Play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,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 </a:t>
                      </a:r>
                      <a:r>
                        <a:rPr lang="en-GB" sz="1400" dirty="0" err="1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GetJar</a:t>
                      </a:r>
                      <a:r>
                        <a:rPr lang="en-GB" sz="1400" dirty="0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, Amazon </a:t>
                      </a:r>
                      <a:r>
                        <a:rPr lang="en-GB" sz="1400" dirty="0" err="1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Appstore</a:t>
                      </a:r>
                      <a:r>
                        <a:rPr lang="en-GB" sz="1400" dirty="0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, Cygwin, </a:t>
                      </a:r>
                      <a:r>
                        <a:rPr lang="en-GB" sz="1400" dirty="0" err="1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Npackd</a:t>
                      </a:r>
                      <a:r>
                        <a:rPr lang="en-GB" sz="1400" dirty="0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, 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Steam</a:t>
                      </a:r>
                      <a:r>
                        <a:rPr lang="en-GB" sz="1400" dirty="0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, </a:t>
                      </a:r>
                      <a:r>
                        <a:rPr lang="en-GB" sz="1400" dirty="0" err="1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Chocolately</a:t>
                      </a:r>
                      <a:r>
                        <a:rPr lang="en-GB" sz="1400" dirty="0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, NSIS, IPS, </a:t>
                      </a:r>
                      <a:r>
                        <a:rPr lang="en-GB" sz="1400" b="1" baseline="0" dirty="0" err="1" smtClean="0">
                          <a:latin typeface="MetaBold" charset="0"/>
                        </a:rPr>
                        <a:t>Docker</a:t>
                      </a:r>
                      <a:r>
                        <a:rPr lang="en-GB" sz="1400" b="1" baseline="0" dirty="0" smtClean="0">
                          <a:latin typeface="MetaBold" charset="0"/>
                        </a:rPr>
                        <a:t>, Vagrant</a:t>
                      </a:r>
                      <a:endParaRPr lang="en-GB" sz="1400" b="1" dirty="0" smtClean="0">
                        <a:latin typeface="MetaBold" charset="0"/>
                      </a:endParaRPr>
                    </a:p>
                  </a:txBody>
                  <a:tcPr marT="34290" marB="34290">
                    <a:solidFill>
                      <a:srgbClr val="DEE7D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698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Modules, modules, modules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9347093"/>
              </p:ext>
            </p:extLst>
          </p:nvPr>
        </p:nvGraphicFramePr>
        <p:xfrm>
          <a:off x="457200" y="1200150"/>
          <a:ext cx="8229600" cy="937260"/>
        </p:xfrm>
        <a:graphic>
          <a:graphicData uri="http://schemas.openxmlformats.org/drawingml/2006/table">
            <a:tbl>
              <a:tblPr firstCol="1" bandRow="1">
                <a:tableStyleId>{F5AB1C69-6EDB-4FF4-983F-18BD219EF322}</a:tableStyleId>
              </a:tblPr>
              <a:tblGrid>
                <a:gridCol w="2170584"/>
                <a:gridCol w="6059016"/>
              </a:tblGrid>
              <a:tr h="937260">
                <a:tc>
                  <a:txBody>
                    <a:bodyPr/>
                    <a:lstStyle/>
                    <a:p>
                      <a:r>
                        <a:rPr lang="en-US" sz="2100" dirty="0" smtClean="0">
                          <a:latin typeface="MetaBold" charset="0"/>
                        </a:rPr>
                        <a:t>System</a:t>
                      </a:r>
                      <a:endParaRPr lang="en-GB" sz="2100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 err="1" smtClean="0">
                          <a:latin typeface="MetaBold" charset="0"/>
                        </a:rPr>
                        <a:t>dpkg</a:t>
                      </a:r>
                      <a:r>
                        <a:rPr lang="en-GB" sz="1400" b="0" dirty="0" smtClean="0">
                          <a:latin typeface="MetaBold" charset="0"/>
                        </a:rPr>
                        <a:t>,</a:t>
                      </a:r>
                      <a:r>
                        <a:rPr lang="en-GB" sz="1400" dirty="0" smtClean="0">
                          <a:latin typeface="MetaBold" charset="0"/>
                        </a:rPr>
                        <a:t> </a:t>
                      </a:r>
                      <a:r>
                        <a:rPr lang="en-GB" sz="1400" b="1" dirty="0" smtClean="0">
                          <a:latin typeface="MetaBold" charset="0"/>
                        </a:rPr>
                        <a:t>RPM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,</a:t>
                      </a:r>
                      <a:r>
                        <a:rPr lang="en-GB" sz="1400" dirty="0" smtClean="0">
                          <a:solidFill>
                            <a:srgbClr val="DEE7D1"/>
                          </a:solidFill>
                          <a:latin typeface="MetaBold" charset="0"/>
                        </a:rPr>
                        <a:t> </a:t>
                      </a:r>
                      <a:r>
                        <a:rPr lang="en-GB" sz="1400" dirty="0" err="1" smtClean="0">
                          <a:solidFill>
                            <a:srgbClr val="DEE7D1"/>
                          </a:solidFill>
                          <a:latin typeface="MetaBold" charset="0"/>
                        </a:rPr>
                        <a:t>tgz</a:t>
                      </a:r>
                      <a:r>
                        <a:rPr lang="en-GB" sz="1400" dirty="0" smtClean="0">
                          <a:solidFill>
                            <a:srgbClr val="DEE7D1"/>
                          </a:solidFill>
                          <a:latin typeface="MetaBold" charset="0"/>
                        </a:rPr>
                        <a:t>, </a:t>
                      </a:r>
                      <a:r>
                        <a:rPr lang="en-GB" sz="1400" dirty="0" err="1" smtClean="0">
                          <a:solidFill>
                            <a:srgbClr val="DEE7D1"/>
                          </a:solidFill>
                          <a:latin typeface="MetaBold" charset="0"/>
                        </a:rPr>
                        <a:t>pacman</a:t>
                      </a:r>
                      <a:r>
                        <a:rPr lang="en-GB" sz="1400" dirty="0" smtClean="0">
                          <a:solidFill>
                            <a:srgbClr val="DEE7D1"/>
                          </a:solidFill>
                          <a:latin typeface="MetaBold" charset="0"/>
                        </a:rPr>
                        <a:t>, </a:t>
                      </a:r>
                      <a:r>
                        <a:rPr lang="en-GB" sz="1400" dirty="0" err="1" smtClean="0">
                          <a:solidFill>
                            <a:srgbClr val="DEE7D1"/>
                          </a:solidFill>
                          <a:latin typeface="MetaBold" charset="0"/>
                        </a:rPr>
                        <a:t>ipkg</a:t>
                      </a:r>
                      <a:r>
                        <a:rPr lang="en-GB" sz="1400" dirty="0" smtClean="0">
                          <a:solidFill>
                            <a:srgbClr val="DEE7D1"/>
                          </a:solidFill>
                          <a:latin typeface="MetaBold" charset="0"/>
                        </a:rPr>
                        <a:t>, </a:t>
                      </a:r>
                      <a:r>
                        <a:rPr lang="en-GB" sz="1400" dirty="0" err="1" smtClean="0">
                          <a:solidFill>
                            <a:srgbClr val="DEE7D1"/>
                          </a:solidFill>
                          <a:latin typeface="MetaBold" charset="0"/>
                        </a:rPr>
                        <a:t>pkgutils</a:t>
                      </a:r>
                      <a:r>
                        <a:rPr lang="en-GB" sz="1400" dirty="0" smtClean="0">
                          <a:solidFill>
                            <a:srgbClr val="DEE7D1"/>
                          </a:solidFill>
                          <a:latin typeface="MetaBold" charset="0"/>
                        </a:rPr>
                        <a:t>, </a:t>
                      </a:r>
                      <a:r>
                        <a:rPr lang="en-GB" sz="1400" dirty="0" err="1" smtClean="0">
                          <a:solidFill>
                            <a:srgbClr val="DEE7D1"/>
                          </a:solidFill>
                          <a:latin typeface="MetaBold" charset="0"/>
                        </a:rPr>
                        <a:t>PETget</a:t>
                      </a:r>
                      <a:r>
                        <a:rPr lang="en-GB" sz="1400" dirty="0" smtClean="0">
                          <a:solidFill>
                            <a:srgbClr val="DEE7D1"/>
                          </a:solidFill>
                          <a:latin typeface="MetaBold" charset="0"/>
                        </a:rPr>
                        <a:t>, </a:t>
                      </a:r>
                      <a:r>
                        <a:rPr lang="en-GB" sz="1400" dirty="0" err="1" smtClean="0">
                          <a:solidFill>
                            <a:srgbClr val="DEE7D1"/>
                          </a:solidFill>
                          <a:latin typeface="MetaBold" charset="0"/>
                        </a:rPr>
                        <a:t>Upkg</a:t>
                      </a:r>
                      <a:r>
                        <a:rPr lang="en-GB" sz="1400" dirty="0" smtClean="0">
                          <a:solidFill>
                            <a:srgbClr val="DEE7D1"/>
                          </a:solidFill>
                          <a:latin typeface="MetaBold" charset="0"/>
                        </a:rPr>
                        <a:t>, PISI, nix, </a:t>
                      </a:r>
                      <a:r>
                        <a:rPr lang="en-GB" sz="1400" dirty="0" err="1" smtClean="0">
                          <a:solidFill>
                            <a:srgbClr val="DEE7D1"/>
                          </a:solidFill>
                          <a:latin typeface="MetaBold" charset="0"/>
                        </a:rPr>
                        <a:t>Equo</a:t>
                      </a:r>
                      <a:r>
                        <a:rPr lang="en-GB" sz="1400" dirty="0" smtClean="0">
                          <a:solidFill>
                            <a:srgbClr val="DEE7D1"/>
                          </a:solidFill>
                          <a:latin typeface="MetaBold" charset="0"/>
                        </a:rPr>
                        <a:t>,</a:t>
                      </a:r>
                      <a:r>
                        <a:rPr lang="en-GB" sz="1400" baseline="0" dirty="0" smtClean="0">
                          <a:solidFill>
                            <a:srgbClr val="DEE7D1"/>
                          </a:solidFill>
                          <a:latin typeface="MetaBold" charset="0"/>
                        </a:rPr>
                        <a:t> </a:t>
                      </a:r>
                      <a:r>
                        <a:rPr lang="en-GB" sz="1400" dirty="0" err="1" smtClean="0">
                          <a:solidFill>
                            <a:srgbClr val="DEE7D1"/>
                          </a:solidFill>
                          <a:latin typeface="MetaBold" charset="0"/>
                        </a:rPr>
                        <a:t>Conary</a:t>
                      </a:r>
                      <a:r>
                        <a:rPr lang="en-GB" sz="1400" dirty="0" smtClean="0">
                          <a:solidFill>
                            <a:srgbClr val="DEE7D1"/>
                          </a:solidFill>
                          <a:latin typeface="MetaBold" charset="0"/>
                        </a:rPr>
                        <a:t>, </a:t>
                      </a:r>
                      <a:r>
                        <a:rPr lang="en-GB" sz="1400" dirty="0" err="1" smtClean="0">
                          <a:solidFill>
                            <a:srgbClr val="DEE7D1"/>
                          </a:solidFill>
                          <a:latin typeface="MetaBold" charset="0"/>
                        </a:rPr>
                        <a:t>tazpkg</a:t>
                      </a:r>
                      <a:r>
                        <a:rPr lang="en-GB" sz="1400" dirty="0" smtClean="0">
                          <a:solidFill>
                            <a:srgbClr val="DEE7D1"/>
                          </a:solidFill>
                          <a:latin typeface="MetaBold" charset="0"/>
                        </a:rPr>
                        <a:t>, </a:t>
                      </a:r>
                      <a:r>
                        <a:rPr lang="en-GB" sz="1400" b="1" dirty="0" smtClean="0">
                          <a:latin typeface="MetaBold" charset="0"/>
                        </a:rPr>
                        <a:t>App Store</a:t>
                      </a:r>
                      <a:r>
                        <a:rPr lang="en-GB" sz="1400" b="0" dirty="0" smtClean="0">
                          <a:latin typeface="MetaBold" charset="0"/>
                        </a:rPr>
                        <a:t>,</a:t>
                      </a:r>
                      <a:r>
                        <a:rPr lang="en-GB" sz="1400" b="1" dirty="0" smtClean="0">
                          <a:latin typeface="MetaBold" charset="0"/>
                        </a:rPr>
                        <a:t> </a:t>
                      </a:r>
                      <a:r>
                        <a:rPr lang="en-GB" sz="1400" dirty="0" err="1" smtClean="0">
                          <a:solidFill>
                            <a:srgbClr val="DEE7D1"/>
                          </a:solidFill>
                          <a:latin typeface="MetaBold" charset="0"/>
                        </a:rPr>
                        <a:t>MacPorts</a:t>
                      </a:r>
                      <a:r>
                        <a:rPr lang="en-GB" sz="1400" dirty="0" smtClean="0">
                          <a:solidFill>
                            <a:srgbClr val="DEE7D1"/>
                          </a:solidFill>
                          <a:latin typeface="MetaBold" charset="0"/>
                        </a:rPr>
                        <a:t>, fink, 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Homebrew,</a:t>
                      </a:r>
                      <a:r>
                        <a:rPr lang="en-GB" sz="1400" dirty="0" smtClean="0">
                          <a:solidFill>
                            <a:srgbClr val="DEE7D1"/>
                          </a:solidFill>
                          <a:latin typeface="MetaBold" charset="0"/>
                        </a:rPr>
                        <a:t> </a:t>
                      </a:r>
                      <a:r>
                        <a:rPr lang="en-GB" sz="1400" b="1" dirty="0" smtClean="0">
                          <a:latin typeface="MetaBold" charset="0"/>
                        </a:rPr>
                        <a:t>Google Play</a:t>
                      </a:r>
                      <a:r>
                        <a:rPr lang="en-GB" sz="1400" b="0" dirty="0" smtClean="0">
                          <a:latin typeface="MetaBold" charset="0"/>
                        </a:rPr>
                        <a:t>,</a:t>
                      </a:r>
                      <a:r>
                        <a:rPr lang="en-GB" sz="1400" b="1" dirty="0" smtClean="0">
                          <a:latin typeface="MetaBold" charset="0"/>
                        </a:rPr>
                        <a:t> </a:t>
                      </a:r>
                      <a:r>
                        <a:rPr lang="en-GB" sz="1400" dirty="0" err="1" smtClean="0">
                          <a:solidFill>
                            <a:srgbClr val="DEE7D1"/>
                          </a:solidFill>
                          <a:latin typeface="MetaBold" charset="0"/>
                        </a:rPr>
                        <a:t>GetJar</a:t>
                      </a:r>
                      <a:r>
                        <a:rPr lang="en-GB" sz="1400" dirty="0" smtClean="0">
                          <a:solidFill>
                            <a:srgbClr val="DEE7D1"/>
                          </a:solidFill>
                          <a:latin typeface="MetaBold" charset="0"/>
                        </a:rPr>
                        <a:t>, Amazon </a:t>
                      </a:r>
                      <a:r>
                        <a:rPr lang="en-GB" sz="1400" dirty="0" err="1" smtClean="0">
                          <a:solidFill>
                            <a:srgbClr val="DEE7D1"/>
                          </a:solidFill>
                          <a:latin typeface="MetaBold" charset="0"/>
                        </a:rPr>
                        <a:t>Appstore</a:t>
                      </a:r>
                      <a:r>
                        <a:rPr lang="en-GB" sz="1400" dirty="0" smtClean="0">
                          <a:solidFill>
                            <a:srgbClr val="DEE7D1"/>
                          </a:solidFill>
                          <a:latin typeface="MetaBold" charset="0"/>
                        </a:rPr>
                        <a:t>, Cygwin, </a:t>
                      </a:r>
                      <a:r>
                        <a:rPr lang="en-GB" sz="1400" dirty="0" err="1" smtClean="0">
                          <a:solidFill>
                            <a:srgbClr val="DEE7D1"/>
                          </a:solidFill>
                          <a:latin typeface="MetaBold" charset="0"/>
                        </a:rPr>
                        <a:t>Npackd</a:t>
                      </a:r>
                      <a:r>
                        <a:rPr lang="en-GB" sz="1400" dirty="0" smtClean="0">
                          <a:solidFill>
                            <a:srgbClr val="DEE7D1"/>
                          </a:solidFill>
                          <a:latin typeface="MetaBold" charset="0"/>
                        </a:rPr>
                        <a:t>, </a:t>
                      </a:r>
                      <a:r>
                        <a:rPr lang="en-GB" sz="1400" b="1" dirty="0" smtClean="0">
                          <a:latin typeface="MetaBold" charset="0"/>
                        </a:rPr>
                        <a:t>Steam</a:t>
                      </a:r>
                      <a:r>
                        <a:rPr lang="en-GB" sz="1400" dirty="0" smtClean="0">
                          <a:solidFill>
                            <a:srgbClr val="DEE7D1"/>
                          </a:solidFill>
                          <a:latin typeface="MetaBold" charset="0"/>
                        </a:rPr>
                        <a:t>, </a:t>
                      </a:r>
                      <a:r>
                        <a:rPr lang="en-GB" sz="1400" dirty="0" err="1" smtClean="0">
                          <a:solidFill>
                            <a:srgbClr val="DEE7D1"/>
                          </a:solidFill>
                          <a:latin typeface="MetaBold" charset="0"/>
                        </a:rPr>
                        <a:t>Chocolately</a:t>
                      </a:r>
                      <a:r>
                        <a:rPr lang="en-GB" sz="1400" dirty="0" smtClean="0">
                          <a:solidFill>
                            <a:srgbClr val="DEE7D1"/>
                          </a:solidFill>
                          <a:latin typeface="MetaBold" charset="0"/>
                        </a:rPr>
                        <a:t>, NSIS, IPS, </a:t>
                      </a:r>
                      <a:r>
                        <a:rPr lang="en-GB" sz="1400" b="1" baseline="0" dirty="0" err="1" smtClean="0">
                          <a:latin typeface="MetaBold" charset="0"/>
                        </a:rPr>
                        <a:t>Docker</a:t>
                      </a:r>
                      <a:r>
                        <a:rPr lang="en-GB" sz="1400" b="1" baseline="0" dirty="0" smtClean="0">
                          <a:latin typeface="MetaBold" charset="0"/>
                        </a:rPr>
                        <a:t>, Vagrant</a:t>
                      </a:r>
                      <a:endParaRPr lang="en-GB" sz="1400" b="1" dirty="0" smtClean="0">
                        <a:latin typeface="MetaBold" charset="0"/>
                      </a:endParaRPr>
                    </a:p>
                  </a:txBody>
                  <a:tcPr marT="34290" marB="34290">
                    <a:solidFill>
                      <a:srgbClr val="DEE7D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318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Modules, modules, modules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3359986"/>
              </p:ext>
            </p:extLst>
          </p:nvPr>
        </p:nvGraphicFramePr>
        <p:xfrm>
          <a:off x="457200" y="1200151"/>
          <a:ext cx="8229600" cy="876013"/>
        </p:xfrm>
        <a:graphic>
          <a:graphicData uri="http://schemas.openxmlformats.org/drawingml/2006/table">
            <a:tbl>
              <a:tblPr firstCol="1" bandRow="1">
                <a:tableStyleId>{F5AB1C69-6EDB-4FF4-983F-18BD219EF322}</a:tableStyleId>
              </a:tblPr>
              <a:tblGrid>
                <a:gridCol w="2170584"/>
                <a:gridCol w="6059016"/>
              </a:tblGrid>
              <a:tr h="876013">
                <a:tc>
                  <a:txBody>
                    <a:bodyPr/>
                    <a:lstStyle/>
                    <a:p>
                      <a:r>
                        <a:rPr lang="en-US" sz="2100" dirty="0" smtClean="0">
                          <a:latin typeface="MetaBold" charset="0"/>
                        </a:rPr>
                        <a:t>System</a:t>
                      </a:r>
                      <a:endParaRPr lang="en-GB" sz="2100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 err="1" smtClean="0">
                          <a:latin typeface="MetaBold" charset="0"/>
                        </a:rPr>
                        <a:t>dpkg</a:t>
                      </a:r>
                      <a:r>
                        <a:rPr lang="en-GB" sz="2400" b="1" dirty="0" smtClean="0">
                          <a:latin typeface="MetaBold" charset="0"/>
                        </a:rPr>
                        <a:t>,</a:t>
                      </a:r>
                      <a:r>
                        <a:rPr lang="en-GB" sz="2400" dirty="0" smtClean="0">
                          <a:latin typeface="MetaBold" charset="0"/>
                        </a:rPr>
                        <a:t> </a:t>
                      </a:r>
                      <a:r>
                        <a:rPr lang="en-GB" sz="2400" b="1" dirty="0" smtClean="0">
                          <a:latin typeface="MetaBold" charset="0"/>
                        </a:rPr>
                        <a:t>RPM</a:t>
                      </a:r>
                      <a:r>
                        <a:rPr lang="en-GB" sz="2400" b="1" dirty="0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,</a:t>
                      </a:r>
                      <a:r>
                        <a:rPr lang="en-GB" sz="2400" dirty="0" smtClean="0">
                          <a:solidFill>
                            <a:srgbClr val="DEE7D1"/>
                          </a:solidFill>
                          <a:latin typeface="MetaBold" charset="0"/>
                        </a:rPr>
                        <a:t> </a:t>
                      </a:r>
                      <a:r>
                        <a:rPr lang="en-GB" sz="2400" b="1" dirty="0" smtClean="0">
                          <a:latin typeface="MetaBold" charset="0"/>
                        </a:rPr>
                        <a:t>App Store, Homebrew, Google Play,</a:t>
                      </a:r>
                      <a:r>
                        <a:rPr lang="en-GB" sz="2400" dirty="0" smtClean="0">
                          <a:solidFill>
                            <a:srgbClr val="DEE7D1"/>
                          </a:solidFill>
                          <a:latin typeface="MetaBold" charset="0"/>
                        </a:rPr>
                        <a:t> </a:t>
                      </a:r>
                      <a:r>
                        <a:rPr lang="en-GB" sz="2400" b="1" dirty="0" smtClean="0">
                          <a:latin typeface="MetaBold" charset="0"/>
                        </a:rPr>
                        <a:t>Steam, </a:t>
                      </a:r>
                      <a:r>
                        <a:rPr lang="en-GB" sz="2400" b="1" baseline="0" dirty="0" err="1" smtClean="0">
                          <a:latin typeface="MetaBold" charset="0"/>
                        </a:rPr>
                        <a:t>Docker</a:t>
                      </a:r>
                      <a:r>
                        <a:rPr lang="en-GB" sz="2400" b="1" baseline="0" dirty="0" smtClean="0">
                          <a:latin typeface="MetaBold" charset="0"/>
                        </a:rPr>
                        <a:t>, Vagrant</a:t>
                      </a:r>
                      <a:endParaRPr lang="en-GB" sz="2400" b="1" dirty="0" smtClean="0">
                        <a:latin typeface="MetaBold" charset="0"/>
                      </a:endParaRPr>
                    </a:p>
                  </a:txBody>
                  <a:tcPr marT="34290" marB="34290">
                    <a:solidFill>
                      <a:srgbClr val="DEE7D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493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Modules, modules, modules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0911391"/>
              </p:ext>
            </p:extLst>
          </p:nvPr>
        </p:nvGraphicFramePr>
        <p:xfrm>
          <a:off x="457200" y="1200150"/>
          <a:ext cx="8229600" cy="1752026"/>
        </p:xfrm>
        <a:graphic>
          <a:graphicData uri="http://schemas.openxmlformats.org/drawingml/2006/table">
            <a:tbl>
              <a:tblPr firstCol="1" bandRow="1">
                <a:tableStyleId>{F5AB1C69-6EDB-4FF4-983F-18BD219EF322}</a:tableStyleId>
              </a:tblPr>
              <a:tblGrid>
                <a:gridCol w="2170584"/>
                <a:gridCol w="6059016"/>
              </a:tblGrid>
              <a:tr h="876013">
                <a:tc>
                  <a:txBody>
                    <a:bodyPr/>
                    <a:lstStyle/>
                    <a:p>
                      <a:r>
                        <a:rPr lang="en-US" sz="2100" dirty="0" smtClean="0">
                          <a:latin typeface="MetaBold" charset="0"/>
                        </a:rPr>
                        <a:t>System</a:t>
                      </a:r>
                      <a:endParaRPr lang="en-GB" sz="2100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 err="1" smtClean="0">
                          <a:latin typeface="MetaBold" charset="0"/>
                        </a:rPr>
                        <a:t>dpkg</a:t>
                      </a:r>
                      <a:r>
                        <a:rPr lang="en-GB" sz="2400" b="1" dirty="0" smtClean="0">
                          <a:latin typeface="MetaBold" charset="0"/>
                        </a:rPr>
                        <a:t>,</a:t>
                      </a:r>
                      <a:r>
                        <a:rPr lang="en-GB" sz="2400" dirty="0" smtClean="0">
                          <a:latin typeface="MetaBold" charset="0"/>
                        </a:rPr>
                        <a:t> </a:t>
                      </a:r>
                      <a:r>
                        <a:rPr lang="en-GB" sz="2400" b="1" dirty="0" smtClean="0">
                          <a:latin typeface="MetaBold" charset="0"/>
                        </a:rPr>
                        <a:t>RPM</a:t>
                      </a:r>
                      <a:r>
                        <a:rPr lang="en-GB" sz="2400" b="1" dirty="0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,</a:t>
                      </a:r>
                      <a:r>
                        <a:rPr lang="en-GB" sz="2400" dirty="0" smtClean="0">
                          <a:solidFill>
                            <a:srgbClr val="DEE7D1"/>
                          </a:solidFill>
                          <a:latin typeface="MetaBold" charset="0"/>
                        </a:rPr>
                        <a:t> </a:t>
                      </a:r>
                      <a:r>
                        <a:rPr lang="en-GB" sz="2400" b="1" dirty="0" smtClean="0">
                          <a:latin typeface="MetaBold" charset="0"/>
                        </a:rPr>
                        <a:t>App Store, Homebrew, Google Play,</a:t>
                      </a:r>
                      <a:r>
                        <a:rPr lang="en-GB" sz="2400" dirty="0" smtClean="0">
                          <a:solidFill>
                            <a:srgbClr val="DEE7D1"/>
                          </a:solidFill>
                          <a:latin typeface="MetaBold" charset="0"/>
                        </a:rPr>
                        <a:t> </a:t>
                      </a:r>
                      <a:r>
                        <a:rPr lang="en-GB" sz="2400" b="1" dirty="0" smtClean="0">
                          <a:latin typeface="MetaBold" charset="0"/>
                        </a:rPr>
                        <a:t>Steam, </a:t>
                      </a:r>
                      <a:r>
                        <a:rPr lang="en-GB" sz="2400" b="1" baseline="0" dirty="0" err="1" smtClean="0">
                          <a:latin typeface="MetaBold" charset="0"/>
                        </a:rPr>
                        <a:t>Docker</a:t>
                      </a:r>
                      <a:r>
                        <a:rPr lang="en-GB" sz="2400" b="1" baseline="0" dirty="0" smtClean="0">
                          <a:latin typeface="MetaBold" charset="0"/>
                        </a:rPr>
                        <a:t>, Vagrant</a:t>
                      </a:r>
                      <a:endParaRPr lang="en-GB" sz="2400" b="1" dirty="0" smtClean="0">
                        <a:latin typeface="MetaBold" charset="0"/>
                      </a:endParaRPr>
                    </a:p>
                  </a:txBody>
                  <a:tcPr marT="34290" marB="34290"/>
                </a:tc>
              </a:tr>
              <a:tr h="876013">
                <a:tc>
                  <a:txBody>
                    <a:bodyPr/>
                    <a:lstStyle/>
                    <a:p>
                      <a:r>
                        <a:rPr lang="en-US" sz="2100" dirty="0" smtClean="0">
                          <a:latin typeface="MetaBold" charset="0"/>
                        </a:rPr>
                        <a:t>Dev.</a:t>
                      </a:r>
                      <a:endParaRPr lang="en-GB" sz="2100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Cabal, Composer, CPAN, CRAN, Python eggs, 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Ivy</a:t>
                      </a:r>
                      <a:r>
                        <a:rPr lang="en-GB" sz="1400" dirty="0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, </a:t>
                      </a:r>
                      <a:r>
                        <a:rPr lang="en-GB" sz="1400" b="1" dirty="0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Maven</a:t>
                      </a:r>
                      <a:r>
                        <a:rPr lang="en-GB" sz="1400" dirty="0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, </a:t>
                      </a:r>
                      <a:r>
                        <a:rPr lang="en-GB" sz="1400" b="1" dirty="0" err="1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Gradle</a:t>
                      </a:r>
                      <a:r>
                        <a:rPr lang="en-GB" sz="1400" dirty="0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, </a:t>
                      </a:r>
                      <a:r>
                        <a:rPr lang="en-GB" sz="1400" b="1" dirty="0" err="1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sbt</a:t>
                      </a:r>
                      <a:r>
                        <a:rPr lang="en-GB" sz="1400" dirty="0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, </a:t>
                      </a:r>
                      <a:r>
                        <a:rPr lang="en-GB" sz="1400" dirty="0" err="1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leiningen</a:t>
                      </a:r>
                      <a:r>
                        <a:rPr lang="en-GB" sz="1400" dirty="0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, </a:t>
                      </a:r>
                      <a:r>
                        <a:rPr lang="en-GB" sz="1400" b="1" dirty="0" err="1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PyPI</a:t>
                      </a:r>
                      <a:r>
                        <a:rPr lang="en-GB" sz="1400" dirty="0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, </a:t>
                      </a:r>
                      <a:r>
                        <a:rPr lang="en-GB" sz="1400" b="1" dirty="0" err="1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NuGet</a:t>
                      </a:r>
                      <a:r>
                        <a:rPr lang="en-GB" sz="1400" dirty="0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, </a:t>
                      </a:r>
                      <a:r>
                        <a:rPr lang="en-GB" sz="1400" b="1" dirty="0" err="1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RubyGems</a:t>
                      </a:r>
                      <a:r>
                        <a:rPr lang="en-GB" sz="1400" dirty="0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, </a:t>
                      </a:r>
                      <a:r>
                        <a:rPr lang="en-GB" sz="1400" dirty="0" err="1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Quicklisp</a:t>
                      </a:r>
                      <a:r>
                        <a:rPr lang="en-GB" sz="1400" dirty="0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, </a:t>
                      </a:r>
                      <a:r>
                        <a:rPr lang="en-GB" sz="1400" b="1" dirty="0" err="1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CocoaPods</a:t>
                      </a:r>
                      <a:endParaRPr lang="en-GB" sz="1400" b="1" dirty="0" smtClean="0">
                        <a:solidFill>
                          <a:schemeClr val="tx1"/>
                        </a:solidFill>
                        <a:latin typeface="MetaBold" charset="0"/>
                      </a:endParaRPr>
                    </a:p>
                  </a:txBody>
                  <a:tcPr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706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Modules, modules, modules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0065582"/>
              </p:ext>
            </p:extLst>
          </p:nvPr>
        </p:nvGraphicFramePr>
        <p:xfrm>
          <a:off x="457200" y="1200150"/>
          <a:ext cx="8229600" cy="1752026"/>
        </p:xfrm>
        <a:graphic>
          <a:graphicData uri="http://schemas.openxmlformats.org/drawingml/2006/table">
            <a:tbl>
              <a:tblPr firstCol="1" bandRow="1">
                <a:tableStyleId>{F5AB1C69-6EDB-4FF4-983F-18BD219EF322}</a:tableStyleId>
              </a:tblPr>
              <a:tblGrid>
                <a:gridCol w="2170584"/>
                <a:gridCol w="6059016"/>
              </a:tblGrid>
              <a:tr h="876013">
                <a:tc>
                  <a:txBody>
                    <a:bodyPr/>
                    <a:lstStyle/>
                    <a:p>
                      <a:r>
                        <a:rPr lang="en-US" sz="2100" dirty="0" smtClean="0">
                          <a:latin typeface="MetaBold" charset="0"/>
                        </a:rPr>
                        <a:t>System</a:t>
                      </a:r>
                      <a:endParaRPr lang="en-GB" sz="2100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 err="1" smtClean="0">
                          <a:latin typeface="MetaBold" charset="0"/>
                        </a:rPr>
                        <a:t>dpkg</a:t>
                      </a:r>
                      <a:r>
                        <a:rPr lang="en-GB" sz="2400" b="1" dirty="0" smtClean="0">
                          <a:latin typeface="MetaBold" charset="0"/>
                        </a:rPr>
                        <a:t>,</a:t>
                      </a:r>
                      <a:r>
                        <a:rPr lang="en-GB" sz="2400" dirty="0" smtClean="0">
                          <a:latin typeface="MetaBold" charset="0"/>
                        </a:rPr>
                        <a:t> </a:t>
                      </a:r>
                      <a:r>
                        <a:rPr lang="en-GB" sz="2400" b="1" dirty="0" smtClean="0">
                          <a:latin typeface="MetaBold" charset="0"/>
                        </a:rPr>
                        <a:t>RPM</a:t>
                      </a:r>
                      <a:r>
                        <a:rPr lang="en-GB" sz="2400" b="1" dirty="0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,</a:t>
                      </a:r>
                      <a:r>
                        <a:rPr lang="en-GB" sz="2400" dirty="0" smtClean="0">
                          <a:solidFill>
                            <a:srgbClr val="DEE7D1"/>
                          </a:solidFill>
                          <a:latin typeface="MetaBold" charset="0"/>
                        </a:rPr>
                        <a:t> </a:t>
                      </a:r>
                      <a:r>
                        <a:rPr lang="en-GB" sz="2400" b="1" dirty="0" smtClean="0">
                          <a:latin typeface="MetaBold" charset="0"/>
                        </a:rPr>
                        <a:t>App Store, Homebrew, Google Play,</a:t>
                      </a:r>
                      <a:r>
                        <a:rPr lang="en-GB" sz="2400" dirty="0" smtClean="0">
                          <a:solidFill>
                            <a:srgbClr val="DEE7D1"/>
                          </a:solidFill>
                          <a:latin typeface="MetaBold" charset="0"/>
                        </a:rPr>
                        <a:t> </a:t>
                      </a:r>
                      <a:r>
                        <a:rPr lang="en-GB" sz="2400" b="1" dirty="0" smtClean="0">
                          <a:latin typeface="MetaBold" charset="0"/>
                        </a:rPr>
                        <a:t>Steam, </a:t>
                      </a:r>
                      <a:r>
                        <a:rPr lang="en-GB" sz="2400" b="1" baseline="0" dirty="0" err="1" smtClean="0">
                          <a:latin typeface="MetaBold" charset="0"/>
                        </a:rPr>
                        <a:t>Docker</a:t>
                      </a:r>
                      <a:r>
                        <a:rPr lang="en-GB" sz="2400" b="1" baseline="0" dirty="0" smtClean="0">
                          <a:latin typeface="MetaBold" charset="0"/>
                        </a:rPr>
                        <a:t>, Vagrant</a:t>
                      </a:r>
                      <a:endParaRPr lang="en-GB" sz="2400" b="1" dirty="0" smtClean="0">
                        <a:latin typeface="MetaBold" charset="0"/>
                      </a:endParaRPr>
                    </a:p>
                  </a:txBody>
                  <a:tcPr marT="34290" marB="34290"/>
                </a:tc>
              </a:tr>
              <a:tr h="876013">
                <a:tc>
                  <a:txBody>
                    <a:bodyPr/>
                    <a:lstStyle/>
                    <a:p>
                      <a:r>
                        <a:rPr lang="en-US" sz="2100" dirty="0" smtClean="0">
                          <a:latin typeface="MetaBold" charset="0"/>
                        </a:rPr>
                        <a:t>Dev.</a:t>
                      </a:r>
                      <a:endParaRPr lang="en-GB" sz="2100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rgbClr val="EFF3EA"/>
                          </a:solidFill>
                          <a:latin typeface="MetaBold" charset="0"/>
                        </a:rPr>
                        <a:t>Cabal, Composer, CPAN, CRAN, Python eggs, </a:t>
                      </a:r>
                      <a:r>
                        <a:rPr lang="en-GB" sz="1400" b="1" dirty="0" smtClean="0">
                          <a:latin typeface="MetaBold" charset="0"/>
                        </a:rPr>
                        <a:t>Ivy</a:t>
                      </a:r>
                      <a:r>
                        <a:rPr lang="en-GB" sz="1400" dirty="0" smtClean="0">
                          <a:latin typeface="MetaBold" charset="0"/>
                        </a:rPr>
                        <a:t>, </a:t>
                      </a:r>
                      <a:r>
                        <a:rPr lang="en-GB" sz="1400" b="1" dirty="0" smtClean="0">
                          <a:latin typeface="MetaBold" charset="0"/>
                        </a:rPr>
                        <a:t>Maven</a:t>
                      </a:r>
                      <a:r>
                        <a:rPr lang="en-GB" sz="1400" dirty="0" smtClean="0">
                          <a:latin typeface="MetaBold" charset="0"/>
                        </a:rPr>
                        <a:t>, </a:t>
                      </a:r>
                      <a:r>
                        <a:rPr lang="en-GB" sz="1400" b="1" dirty="0" err="1" smtClean="0">
                          <a:latin typeface="MetaBold" charset="0"/>
                        </a:rPr>
                        <a:t>Gradle</a:t>
                      </a:r>
                      <a:r>
                        <a:rPr lang="en-GB" sz="1400" dirty="0" smtClean="0">
                          <a:latin typeface="MetaBold" charset="0"/>
                        </a:rPr>
                        <a:t>, </a:t>
                      </a:r>
                      <a:r>
                        <a:rPr lang="en-GB" sz="1400" b="1" dirty="0" err="1" smtClean="0">
                          <a:latin typeface="MetaBold" charset="0"/>
                        </a:rPr>
                        <a:t>sbt</a:t>
                      </a:r>
                      <a:r>
                        <a:rPr lang="en-GB" sz="1400" dirty="0" smtClean="0">
                          <a:latin typeface="MetaBold" charset="0"/>
                        </a:rPr>
                        <a:t>, </a:t>
                      </a:r>
                      <a:r>
                        <a:rPr lang="en-GB" sz="1400" dirty="0" err="1" smtClean="0">
                          <a:solidFill>
                            <a:srgbClr val="EFF3EA"/>
                          </a:solidFill>
                          <a:latin typeface="MetaBold" charset="0"/>
                        </a:rPr>
                        <a:t>leiningen</a:t>
                      </a:r>
                      <a:r>
                        <a:rPr lang="en-GB" sz="1400" dirty="0" smtClean="0">
                          <a:solidFill>
                            <a:srgbClr val="EFF3EA"/>
                          </a:solidFill>
                          <a:latin typeface="MetaBold" charset="0"/>
                        </a:rPr>
                        <a:t>,</a:t>
                      </a:r>
                      <a:r>
                        <a:rPr lang="en-GB" sz="1400" dirty="0" smtClean="0">
                          <a:latin typeface="MetaBold" charset="0"/>
                        </a:rPr>
                        <a:t> </a:t>
                      </a:r>
                      <a:r>
                        <a:rPr lang="en-GB" sz="1400" b="1" dirty="0" err="1" smtClean="0">
                          <a:latin typeface="MetaBold" charset="0"/>
                        </a:rPr>
                        <a:t>PyPI</a:t>
                      </a:r>
                      <a:r>
                        <a:rPr lang="en-GB" sz="1400" dirty="0" smtClean="0">
                          <a:latin typeface="MetaBold" charset="0"/>
                        </a:rPr>
                        <a:t>, </a:t>
                      </a:r>
                      <a:r>
                        <a:rPr lang="en-GB" sz="1400" b="1" dirty="0" err="1" smtClean="0">
                          <a:latin typeface="MetaBold" charset="0"/>
                        </a:rPr>
                        <a:t>NuGet</a:t>
                      </a:r>
                      <a:r>
                        <a:rPr lang="en-GB" sz="1400" dirty="0" smtClean="0">
                          <a:latin typeface="MetaBold" charset="0"/>
                        </a:rPr>
                        <a:t>, </a:t>
                      </a:r>
                      <a:r>
                        <a:rPr lang="en-GB" sz="1400" b="1" dirty="0" err="1" smtClean="0">
                          <a:latin typeface="MetaBold" charset="0"/>
                        </a:rPr>
                        <a:t>RubyGems</a:t>
                      </a:r>
                      <a:r>
                        <a:rPr lang="en-GB" sz="1400" dirty="0" smtClean="0">
                          <a:latin typeface="MetaBold" charset="0"/>
                        </a:rPr>
                        <a:t>, </a:t>
                      </a:r>
                      <a:r>
                        <a:rPr lang="en-GB" sz="1400" dirty="0" err="1" smtClean="0">
                          <a:solidFill>
                            <a:srgbClr val="EFF3EA"/>
                          </a:solidFill>
                          <a:latin typeface="MetaBold" charset="0"/>
                        </a:rPr>
                        <a:t>Quicklisp</a:t>
                      </a:r>
                      <a:r>
                        <a:rPr lang="en-GB" sz="1400" dirty="0" smtClean="0">
                          <a:solidFill>
                            <a:srgbClr val="EFF3EA"/>
                          </a:solidFill>
                          <a:latin typeface="MetaBold" charset="0"/>
                        </a:rPr>
                        <a:t>, </a:t>
                      </a:r>
                      <a:r>
                        <a:rPr lang="en-GB" sz="1400" b="1" dirty="0" err="1" smtClean="0">
                          <a:latin typeface="MetaBold" charset="0"/>
                        </a:rPr>
                        <a:t>CocoaPods</a:t>
                      </a:r>
                      <a:endParaRPr lang="en-GB" sz="1400" b="1" dirty="0" smtClean="0">
                        <a:latin typeface="MetaBold" charset="0"/>
                      </a:endParaRPr>
                    </a:p>
                  </a:txBody>
                  <a:tcPr marT="34290" marB="34290">
                    <a:solidFill>
                      <a:srgbClr val="EFF3EA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602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Modules, modules, modules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3791114"/>
              </p:ext>
            </p:extLst>
          </p:nvPr>
        </p:nvGraphicFramePr>
        <p:xfrm>
          <a:off x="457200" y="1200150"/>
          <a:ext cx="8229600" cy="1752026"/>
        </p:xfrm>
        <a:graphic>
          <a:graphicData uri="http://schemas.openxmlformats.org/drawingml/2006/table">
            <a:tbl>
              <a:tblPr firstCol="1" bandRow="1">
                <a:tableStyleId>{F5AB1C69-6EDB-4FF4-983F-18BD219EF322}</a:tableStyleId>
              </a:tblPr>
              <a:tblGrid>
                <a:gridCol w="2170584"/>
                <a:gridCol w="6059016"/>
              </a:tblGrid>
              <a:tr h="876013">
                <a:tc>
                  <a:txBody>
                    <a:bodyPr/>
                    <a:lstStyle/>
                    <a:p>
                      <a:r>
                        <a:rPr lang="en-US" sz="2100" b="1" dirty="0" smtClean="0">
                          <a:latin typeface="MetaBold" charset="0"/>
                        </a:rPr>
                        <a:t>System</a:t>
                      </a:r>
                      <a:endParaRPr lang="en-GB" sz="2100" b="1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 err="1" smtClean="0">
                          <a:latin typeface="MetaBold" charset="0"/>
                        </a:rPr>
                        <a:t>dpkg</a:t>
                      </a:r>
                      <a:r>
                        <a:rPr lang="en-GB" sz="2400" b="1" dirty="0" smtClean="0">
                          <a:latin typeface="MetaBold" charset="0"/>
                        </a:rPr>
                        <a:t>,</a:t>
                      </a:r>
                      <a:r>
                        <a:rPr lang="en-GB" sz="2400" b="1" baseline="0" dirty="0" smtClean="0">
                          <a:latin typeface="MetaBold" charset="0"/>
                        </a:rPr>
                        <a:t> </a:t>
                      </a:r>
                      <a:r>
                        <a:rPr lang="en-GB" sz="2400" b="1" dirty="0" smtClean="0">
                          <a:latin typeface="MetaBold" charset="0"/>
                        </a:rPr>
                        <a:t>RPM</a:t>
                      </a:r>
                      <a:r>
                        <a:rPr lang="en-GB" sz="2400" b="1" dirty="0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,</a:t>
                      </a:r>
                      <a:r>
                        <a:rPr lang="en-GB" sz="2400" b="1" dirty="0" smtClean="0">
                          <a:solidFill>
                            <a:srgbClr val="DEE7D1"/>
                          </a:solidFill>
                          <a:latin typeface="MetaBold" charset="0"/>
                        </a:rPr>
                        <a:t> </a:t>
                      </a:r>
                      <a:r>
                        <a:rPr lang="en-GB" sz="2400" b="1" dirty="0" smtClean="0">
                          <a:latin typeface="MetaBold" charset="0"/>
                        </a:rPr>
                        <a:t>App Store, Homebrew, Google Play,</a:t>
                      </a:r>
                      <a:r>
                        <a:rPr lang="en-GB" sz="2400" b="1" dirty="0" smtClean="0">
                          <a:solidFill>
                            <a:srgbClr val="DEE7D1"/>
                          </a:solidFill>
                          <a:latin typeface="MetaBold" charset="0"/>
                        </a:rPr>
                        <a:t> </a:t>
                      </a:r>
                      <a:r>
                        <a:rPr lang="en-GB" sz="2400" b="1" dirty="0" smtClean="0">
                          <a:latin typeface="MetaBold" charset="0"/>
                        </a:rPr>
                        <a:t>Steam, </a:t>
                      </a:r>
                      <a:r>
                        <a:rPr lang="en-GB" sz="2400" b="1" baseline="0" dirty="0" err="1" smtClean="0">
                          <a:latin typeface="MetaBold" charset="0"/>
                        </a:rPr>
                        <a:t>Docker</a:t>
                      </a:r>
                      <a:r>
                        <a:rPr lang="en-GB" sz="2400" b="1" baseline="0" dirty="0" smtClean="0">
                          <a:latin typeface="MetaBold" charset="0"/>
                        </a:rPr>
                        <a:t>, Vagrant</a:t>
                      </a:r>
                      <a:endParaRPr lang="en-GB" sz="2400" b="1" dirty="0" smtClean="0">
                        <a:latin typeface="MetaBold" charset="0"/>
                      </a:endParaRPr>
                    </a:p>
                  </a:txBody>
                  <a:tcPr marT="34290" marB="34290"/>
                </a:tc>
              </a:tr>
              <a:tr h="876013">
                <a:tc>
                  <a:txBody>
                    <a:bodyPr/>
                    <a:lstStyle/>
                    <a:p>
                      <a:r>
                        <a:rPr lang="en-US" sz="2100" b="1" dirty="0" smtClean="0">
                          <a:latin typeface="MetaBold" charset="0"/>
                        </a:rPr>
                        <a:t>Dev.</a:t>
                      </a:r>
                      <a:endParaRPr lang="en-GB" sz="2100" b="1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GB" sz="2400" b="1" dirty="0" smtClean="0">
                          <a:latin typeface="MetaBold" charset="0"/>
                        </a:rPr>
                        <a:t>Ivy, Maven, </a:t>
                      </a:r>
                      <a:r>
                        <a:rPr lang="en-GB" sz="2400" b="1" dirty="0" err="1" smtClean="0">
                          <a:latin typeface="MetaBold" charset="0"/>
                        </a:rPr>
                        <a:t>Gradle</a:t>
                      </a:r>
                      <a:r>
                        <a:rPr lang="en-GB" sz="2400" b="1" dirty="0" smtClean="0">
                          <a:latin typeface="MetaBold" charset="0"/>
                        </a:rPr>
                        <a:t>, </a:t>
                      </a:r>
                      <a:r>
                        <a:rPr lang="en-GB" sz="2400" b="1" dirty="0" err="1" smtClean="0">
                          <a:latin typeface="MetaBold" charset="0"/>
                        </a:rPr>
                        <a:t>sbt</a:t>
                      </a:r>
                      <a:r>
                        <a:rPr lang="en-GB" sz="2400" b="1" dirty="0" smtClean="0">
                          <a:latin typeface="MetaBold" charset="0"/>
                        </a:rPr>
                        <a:t>, </a:t>
                      </a:r>
                      <a:r>
                        <a:rPr lang="en-GB" sz="2400" b="1" dirty="0" err="1" smtClean="0">
                          <a:latin typeface="MetaBold" charset="0"/>
                        </a:rPr>
                        <a:t>PyPI</a:t>
                      </a:r>
                      <a:r>
                        <a:rPr lang="en-GB" sz="2400" b="1" dirty="0" smtClean="0">
                          <a:latin typeface="MetaBold" charset="0"/>
                        </a:rPr>
                        <a:t>, </a:t>
                      </a:r>
                      <a:r>
                        <a:rPr lang="en-GB" sz="2400" b="1" dirty="0" err="1" smtClean="0">
                          <a:latin typeface="MetaBold" charset="0"/>
                        </a:rPr>
                        <a:t>NuGet</a:t>
                      </a:r>
                      <a:r>
                        <a:rPr lang="en-GB" sz="2400" b="1" dirty="0" smtClean="0">
                          <a:latin typeface="MetaBold" charset="0"/>
                        </a:rPr>
                        <a:t>, </a:t>
                      </a:r>
                      <a:r>
                        <a:rPr lang="en-GB" sz="2400" b="1" dirty="0" err="1" smtClean="0">
                          <a:latin typeface="MetaBold" charset="0"/>
                        </a:rPr>
                        <a:t>RubyGems</a:t>
                      </a:r>
                      <a:r>
                        <a:rPr lang="en-GB" sz="2400" b="1" dirty="0" smtClean="0">
                          <a:latin typeface="MetaBold" charset="0"/>
                        </a:rPr>
                        <a:t>, </a:t>
                      </a:r>
                      <a:r>
                        <a:rPr lang="en-GB" sz="2400" b="1" dirty="0" err="1" smtClean="0">
                          <a:latin typeface="MetaBold" charset="0"/>
                        </a:rPr>
                        <a:t>CocoaPods</a:t>
                      </a:r>
                      <a:endParaRPr lang="en-GB" sz="2400" b="1" dirty="0" smtClean="0">
                        <a:latin typeface="MetaBold" charset="0"/>
                      </a:endParaRPr>
                    </a:p>
                  </a:txBody>
                  <a:tcPr marT="34290" marB="34290">
                    <a:solidFill>
                      <a:srgbClr val="EFF3EA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506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Modules, modules, modules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4990676"/>
              </p:ext>
            </p:extLst>
          </p:nvPr>
        </p:nvGraphicFramePr>
        <p:xfrm>
          <a:off x="457200" y="1200151"/>
          <a:ext cx="8229600" cy="2628039"/>
        </p:xfrm>
        <a:graphic>
          <a:graphicData uri="http://schemas.openxmlformats.org/drawingml/2006/table">
            <a:tbl>
              <a:tblPr firstCol="1" bandRow="1">
                <a:tableStyleId>{F5AB1C69-6EDB-4FF4-983F-18BD219EF322}</a:tableStyleId>
              </a:tblPr>
              <a:tblGrid>
                <a:gridCol w="2170584"/>
                <a:gridCol w="6059016"/>
              </a:tblGrid>
              <a:tr h="876013">
                <a:tc>
                  <a:txBody>
                    <a:bodyPr/>
                    <a:lstStyle/>
                    <a:p>
                      <a:r>
                        <a:rPr lang="en-US" sz="2100" dirty="0" smtClean="0">
                          <a:latin typeface="MetaBold" charset="0"/>
                        </a:rPr>
                        <a:t>System</a:t>
                      </a:r>
                      <a:endParaRPr lang="en-GB" sz="2100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 err="1" smtClean="0">
                          <a:latin typeface="MetaBold" charset="0"/>
                        </a:rPr>
                        <a:t>dpkg</a:t>
                      </a:r>
                      <a:r>
                        <a:rPr lang="en-GB" sz="2400" b="1" dirty="0" smtClean="0">
                          <a:latin typeface="MetaBold" charset="0"/>
                        </a:rPr>
                        <a:t>, RPM</a:t>
                      </a:r>
                      <a:r>
                        <a:rPr lang="en-GB" sz="2400" b="1" dirty="0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,</a:t>
                      </a:r>
                      <a:r>
                        <a:rPr lang="en-GB" sz="2400" b="1" dirty="0" smtClean="0">
                          <a:solidFill>
                            <a:srgbClr val="DEE7D1"/>
                          </a:solidFill>
                          <a:latin typeface="MetaBold" charset="0"/>
                        </a:rPr>
                        <a:t> </a:t>
                      </a:r>
                      <a:r>
                        <a:rPr lang="en-GB" sz="2400" b="1" dirty="0" smtClean="0">
                          <a:latin typeface="MetaBold" charset="0"/>
                        </a:rPr>
                        <a:t>App Store, Homebrew, Google Play,</a:t>
                      </a:r>
                      <a:r>
                        <a:rPr lang="en-GB" sz="2400" b="1" dirty="0" smtClean="0">
                          <a:solidFill>
                            <a:srgbClr val="DEE7D1"/>
                          </a:solidFill>
                          <a:latin typeface="MetaBold" charset="0"/>
                        </a:rPr>
                        <a:t> </a:t>
                      </a:r>
                      <a:r>
                        <a:rPr lang="en-GB" sz="2400" b="1" dirty="0" smtClean="0">
                          <a:latin typeface="MetaBold" charset="0"/>
                        </a:rPr>
                        <a:t>Steam, </a:t>
                      </a:r>
                      <a:r>
                        <a:rPr lang="en-GB" sz="2400" b="1" baseline="0" dirty="0" err="1" smtClean="0">
                          <a:latin typeface="MetaBold" charset="0"/>
                        </a:rPr>
                        <a:t>Docker</a:t>
                      </a:r>
                      <a:r>
                        <a:rPr lang="en-GB" sz="2400" b="1" baseline="0" dirty="0" smtClean="0">
                          <a:latin typeface="MetaBold" charset="0"/>
                        </a:rPr>
                        <a:t>, Vagrant</a:t>
                      </a:r>
                      <a:endParaRPr lang="en-GB" sz="2400" b="1" dirty="0" smtClean="0">
                        <a:latin typeface="MetaBold" charset="0"/>
                      </a:endParaRPr>
                    </a:p>
                  </a:txBody>
                  <a:tcPr marT="34290" marB="34290"/>
                </a:tc>
              </a:tr>
              <a:tr h="876013">
                <a:tc>
                  <a:txBody>
                    <a:bodyPr/>
                    <a:lstStyle/>
                    <a:p>
                      <a:r>
                        <a:rPr lang="en-US" sz="2100" dirty="0" smtClean="0">
                          <a:latin typeface="MetaBold" charset="0"/>
                        </a:rPr>
                        <a:t>Dev.</a:t>
                      </a:r>
                      <a:endParaRPr lang="en-GB" sz="2100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GB" sz="2400" b="1" dirty="0" smtClean="0">
                          <a:latin typeface="MetaBold" charset="0"/>
                        </a:rPr>
                        <a:t>Ivy, Maven, </a:t>
                      </a:r>
                      <a:r>
                        <a:rPr lang="en-GB" sz="2400" b="1" dirty="0" err="1" smtClean="0">
                          <a:latin typeface="MetaBold" charset="0"/>
                        </a:rPr>
                        <a:t>Gradle</a:t>
                      </a:r>
                      <a:r>
                        <a:rPr lang="en-GB" sz="2400" b="1" dirty="0" smtClean="0">
                          <a:latin typeface="MetaBold" charset="0"/>
                        </a:rPr>
                        <a:t>, </a:t>
                      </a:r>
                      <a:r>
                        <a:rPr lang="en-GB" sz="2400" b="1" dirty="0" err="1" smtClean="0">
                          <a:latin typeface="MetaBold" charset="0"/>
                        </a:rPr>
                        <a:t>sbt</a:t>
                      </a:r>
                      <a:r>
                        <a:rPr lang="en-GB" sz="2400" b="1" dirty="0" smtClean="0">
                          <a:latin typeface="MetaBold" charset="0"/>
                        </a:rPr>
                        <a:t>, </a:t>
                      </a:r>
                      <a:r>
                        <a:rPr lang="en-GB" sz="2400" b="1" dirty="0" err="1" smtClean="0">
                          <a:latin typeface="MetaBold" charset="0"/>
                        </a:rPr>
                        <a:t>PyPI</a:t>
                      </a:r>
                      <a:r>
                        <a:rPr lang="en-GB" sz="2400" b="1" dirty="0" smtClean="0">
                          <a:latin typeface="MetaBold" charset="0"/>
                        </a:rPr>
                        <a:t>, </a:t>
                      </a:r>
                      <a:r>
                        <a:rPr lang="en-GB" sz="2400" b="1" dirty="0" err="1" smtClean="0">
                          <a:latin typeface="MetaBold" charset="0"/>
                        </a:rPr>
                        <a:t>NuGet</a:t>
                      </a:r>
                      <a:r>
                        <a:rPr lang="en-GB" sz="2400" b="1" dirty="0" smtClean="0">
                          <a:latin typeface="MetaBold" charset="0"/>
                        </a:rPr>
                        <a:t>, </a:t>
                      </a:r>
                      <a:r>
                        <a:rPr lang="en-GB" sz="2400" b="1" dirty="0" err="1" smtClean="0">
                          <a:latin typeface="MetaBold" charset="0"/>
                        </a:rPr>
                        <a:t>RubyGems</a:t>
                      </a:r>
                      <a:r>
                        <a:rPr lang="en-GB" sz="2400" b="1" dirty="0" smtClean="0">
                          <a:latin typeface="MetaBold" charset="0"/>
                        </a:rPr>
                        <a:t>, </a:t>
                      </a:r>
                      <a:r>
                        <a:rPr lang="en-GB" sz="2400" b="1" dirty="0" err="1" smtClean="0">
                          <a:latin typeface="MetaBold" charset="0"/>
                        </a:rPr>
                        <a:t>CocoaPods</a:t>
                      </a:r>
                      <a:endParaRPr lang="en-GB" sz="2400" b="1" dirty="0" smtClean="0">
                        <a:latin typeface="MetaBold" charset="0"/>
                      </a:endParaRPr>
                    </a:p>
                  </a:txBody>
                  <a:tcPr marT="34290" marB="34290">
                    <a:solidFill>
                      <a:srgbClr val="EFF3EA"/>
                    </a:solidFill>
                  </a:tcPr>
                </a:tc>
              </a:tr>
              <a:tr h="876013">
                <a:tc>
                  <a:txBody>
                    <a:bodyPr/>
                    <a:lstStyle/>
                    <a:p>
                      <a:r>
                        <a:rPr lang="en-US" sz="2100" dirty="0" smtClean="0">
                          <a:latin typeface="MetaBold" charset="0"/>
                        </a:rPr>
                        <a:t>Framework</a:t>
                      </a:r>
                      <a:endParaRPr lang="en-GB" sz="2100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GB" sz="1400" b="1" dirty="0" err="1" smtClean="0">
                          <a:latin typeface="MetaBold" charset="0"/>
                        </a:rPr>
                        <a:t>RoR</a:t>
                      </a:r>
                      <a:r>
                        <a:rPr lang="en-GB" sz="1400" dirty="0" smtClean="0">
                          <a:latin typeface="MetaBold" charset="0"/>
                        </a:rPr>
                        <a:t>,</a:t>
                      </a:r>
                      <a:r>
                        <a:rPr lang="en-GB" sz="1400" baseline="0" dirty="0" smtClean="0">
                          <a:latin typeface="MetaBold" charset="0"/>
                        </a:rPr>
                        <a:t> </a:t>
                      </a:r>
                      <a:r>
                        <a:rPr lang="en-GB" sz="1400" b="1" baseline="0" dirty="0" smtClean="0">
                          <a:latin typeface="MetaBold" charset="0"/>
                        </a:rPr>
                        <a:t>Grails</a:t>
                      </a:r>
                      <a:r>
                        <a:rPr lang="en-GB" sz="1400" baseline="0" dirty="0" smtClean="0">
                          <a:latin typeface="MetaBold" charset="0"/>
                        </a:rPr>
                        <a:t>, </a:t>
                      </a:r>
                      <a:r>
                        <a:rPr lang="en-GB" sz="1400" b="1" baseline="0" dirty="0" smtClean="0">
                          <a:latin typeface="MetaBold" charset="0"/>
                        </a:rPr>
                        <a:t>jQuery</a:t>
                      </a:r>
                      <a:r>
                        <a:rPr lang="en-GB" sz="1400" baseline="0" dirty="0" smtClean="0">
                          <a:latin typeface="MetaBold" charset="0"/>
                        </a:rPr>
                        <a:t>, </a:t>
                      </a:r>
                      <a:r>
                        <a:rPr lang="en-GB" sz="1400" b="1" baseline="0" dirty="0" smtClean="0">
                          <a:latin typeface="MetaBold" charset="0"/>
                        </a:rPr>
                        <a:t>Node.js</a:t>
                      </a:r>
                      <a:r>
                        <a:rPr lang="en-GB" sz="1400" baseline="0" dirty="0" smtClean="0">
                          <a:latin typeface="MetaBold" charset="0"/>
                        </a:rPr>
                        <a:t>, </a:t>
                      </a:r>
                      <a:r>
                        <a:rPr lang="en-GB" sz="1400" b="1" baseline="0" dirty="0" smtClean="0">
                          <a:latin typeface="MetaBold" charset="0"/>
                        </a:rPr>
                        <a:t>Spring </a:t>
                      </a:r>
                      <a:r>
                        <a:rPr lang="en-GB" sz="1400" b="1" baseline="0" dirty="0" err="1" smtClean="0">
                          <a:latin typeface="MetaBold" charset="0"/>
                        </a:rPr>
                        <a:t>Roo</a:t>
                      </a:r>
                      <a:r>
                        <a:rPr lang="en-GB" sz="1400" baseline="0" dirty="0" smtClean="0">
                          <a:latin typeface="MetaBold" charset="0"/>
                        </a:rPr>
                        <a:t>, </a:t>
                      </a:r>
                      <a:r>
                        <a:rPr lang="en-GB" sz="1400" baseline="0" dirty="0" err="1" smtClean="0">
                          <a:latin typeface="MetaBold" charset="0"/>
                        </a:rPr>
                        <a:t>JBoss</a:t>
                      </a:r>
                      <a:r>
                        <a:rPr lang="en-GB" sz="1400" baseline="0" dirty="0" smtClean="0">
                          <a:latin typeface="MetaBold" charset="0"/>
                        </a:rPr>
                        <a:t> Forge, Play, </a:t>
                      </a:r>
                      <a:r>
                        <a:rPr lang="en-GB" sz="1400" b="1" baseline="0" dirty="0" smtClean="0">
                          <a:latin typeface="MetaBold" charset="0"/>
                        </a:rPr>
                        <a:t>Chef</a:t>
                      </a:r>
                      <a:r>
                        <a:rPr lang="en-GB" sz="1400" baseline="0" dirty="0" smtClean="0">
                          <a:latin typeface="MetaBold" charset="0"/>
                        </a:rPr>
                        <a:t>, </a:t>
                      </a:r>
                      <a:r>
                        <a:rPr lang="en-GB" sz="1400" b="1" baseline="0" dirty="0" smtClean="0">
                          <a:latin typeface="MetaBold" charset="0"/>
                        </a:rPr>
                        <a:t>Puppet</a:t>
                      </a:r>
                      <a:r>
                        <a:rPr lang="en-GB" sz="1400" baseline="0" dirty="0" smtClean="0">
                          <a:latin typeface="MetaBold" charset="0"/>
                        </a:rPr>
                        <a:t>, </a:t>
                      </a:r>
                      <a:r>
                        <a:rPr lang="en-GB" sz="1400" b="1" baseline="0" dirty="0" smtClean="0">
                          <a:latin typeface="MetaBold" charset="0"/>
                        </a:rPr>
                        <a:t>Eclipse, </a:t>
                      </a:r>
                      <a:r>
                        <a:rPr lang="en-GB" sz="1400" b="1" baseline="0" dirty="0" err="1" smtClean="0">
                          <a:latin typeface="MetaBold" charset="0"/>
                        </a:rPr>
                        <a:t>Docker</a:t>
                      </a:r>
                      <a:endParaRPr lang="en-GB" sz="1400" b="1" dirty="0" smtClean="0">
                        <a:latin typeface="MetaBold" charset="0"/>
                      </a:endParaRPr>
                    </a:p>
                  </a:txBody>
                  <a:tcPr marT="34290" marB="34290">
                    <a:solidFill>
                      <a:srgbClr val="DEE7D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157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Modules, modules, modules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7022767"/>
              </p:ext>
            </p:extLst>
          </p:nvPr>
        </p:nvGraphicFramePr>
        <p:xfrm>
          <a:off x="457200" y="1200151"/>
          <a:ext cx="8229600" cy="2628039"/>
        </p:xfrm>
        <a:graphic>
          <a:graphicData uri="http://schemas.openxmlformats.org/drawingml/2006/table">
            <a:tbl>
              <a:tblPr firstCol="1" bandRow="1">
                <a:tableStyleId>{F5AB1C69-6EDB-4FF4-983F-18BD219EF322}</a:tableStyleId>
              </a:tblPr>
              <a:tblGrid>
                <a:gridCol w="2170584"/>
                <a:gridCol w="6059016"/>
              </a:tblGrid>
              <a:tr h="876013">
                <a:tc>
                  <a:txBody>
                    <a:bodyPr/>
                    <a:lstStyle/>
                    <a:p>
                      <a:r>
                        <a:rPr lang="en-US" sz="2100" dirty="0" smtClean="0">
                          <a:latin typeface="MetaBold" charset="0"/>
                        </a:rPr>
                        <a:t>System</a:t>
                      </a:r>
                      <a:endParaRPr lang="en-GB" sz="2100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 err="1" smtClean="0">
                          <a:latin typeface="MetaBold" charset="0"/>
                        </a:rPr>
                        <a:t>dpkg</a:t>
                      </a:r>
                      <a:r>
                        <a:rPr lang="en-GB" sz="2400" b="1" dirty="0" smtClean="0">
                          <a:latin typeface="MetaBold" charset="0"/>
                        </a:rPr>
                        <a:t>, RPM</a:t>
                      </a:r>
                      <a:r>
                        <a:rPr lang="en-GB" sz="2400" b="1" dirty="0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,</a:t>
                      </a:r>
                      <a:r>
                        <a:rPr lang="en-GB" sz="2400" b="1" dirty="0" smtClean="0">
                          <a:solidFill>
                            <a:srgbClr val="DEE7D1"/>
                          </a:solidFill>
                          <a:latin typeface="MetaBold" charset="0"/>
                        </a:rPr>
                        <a:t> </a:t>
                      </a:r>
                      <a:r>
                        <a:rPr lang="en-GB" sz="2400" b="1" dirty="0" smtClean="0">
                          <a:latin typeface="MetaBold" charset="0"/>
                        </a:rPr>
                        <a:t>App Store, Homebrew, Google Play,</a:t>
                      </a:r>
                      <a:r>
                        <a:rPr lang="en-GB" sz="2400" b="1" dirty="0" smtClean="0">
                          <a:solidFill>
                            <a:srgbClr val="DEE7D1"/>
                          </a:solidFill>
                          <a:latin typeface="MetaBold" charset="0"/>
                        </a:rPr>
                        <a:t> </a:t>
                      </a:r>
                      <a:r>
                        <a:rPr lang="en-GB" sz="2400" b="1" dirty="0" smtClean="0">
                          <a:latin typeface="MetaBold" charset="0"/>
                        </a:rPr>
                        <a:t>Steam, </a:t>
                      </a:r>
                      <a:r>
                        <a:rPr lang="en-GB" sz="2400" b="1" baseline="0" dirty="0" err="1" smtClean="0">
                          <a:latin typeface="MetaBold" charset="0"/>
                        </a:rPr>
                        <a:t>Docker</a:t>
                      </a:r>
                      <a:r>
                        <a:rPr lang="en-GB" sz="2400" b="1" baseline="0" dirty="0" smtClean="0">
                          <a:latin typeface="MetaBold" charset="0"/>
                        </a:rPr>
                        <a:t>, Vagrant</a:t>
                      </a:r>
                      <a:endParaRPr lang="en-GB" sz="2400" b="1" dirty="0" smtClean="0">
                        <a:latin typeface="MetaBold" charset="0"/>
                      </a:endParaRPr>
                    </a:p>
                  </a:txBody>
                  <a:tcPr marT="34290" marB="34290"/>
                </a:tc>
              </a:tr>
              <a:tr h="876013">
                <a:tc>
                  <a:txBody>
                    <a:bodyPr/>
                    <a:lstStyle/>
                    <a:p>
                      <a:r>
                        <a:rPr lang="en-US" sz="2100" dirty="0" smtClean="0">
                          <a:latin typeface="MetaBold" charset="0"/>
                        </a:rPr>
                        <a:t>Dev.</a:t>
                      </a:r>
                      <a:endParaRPr lang="en-GB" sz="2100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GB" sz="2400" b="1" dirty="0" smtClean="0">
                          <a:latin typeface="MetaBold" charset="0"/>
                        </a:rPr>
                        <a:t>Ivy, Maven, </a:t>
                      </a:r>
                      <a:r>
                        <a:rPr lang="en-GB" sz="2400" b="1" dirty="0" err="1" smtClean="0">
                          <a:latin typeface="MetaBold" charset="0"/>
                        </a:rPr>
                        <a:t>Gradle</a:t>
                      </a:r>
                      <a:r>
                        <a:rPr lang="en-GB" sz="2400" b="1" dirty="0" smtClean="0">
                          <a:latin typeface="MetaBold" charset="0"/>
                        </a:rPr>
                        <a:t>, </a:t>
                      </a:r>
                      <a:r>
                        <a:rPr lang="en-GB" sz="2400" b="1" dirty="0" err="1" smtClean="0">
                          <a:latin typeface="MetaBold" charset="0"/>
                        </a:rPr>
                        <a:t>sbt</a:t>
                      </a:r>
                      <a:r>
                        <a:rPr lang="en-GB" sz="2400" b="1" dirty="0" smtClean="0">
                          <a:latin typeface="MetaBold" charset="0"/>
                        </a:rPr>
                        <a:t>, </a:t>
                      </a:r>
                      <a:r>
                        <a:rPr lang="en-GB" sz="2400" b="1" dirty="0" err="1" smtClean="0">
                          <a:latin typeface="MetaBold" charset="0"/>
                        </a:rPr>
                        <a:t>PyPI</a:t>
                      </a:r>
                      <a:r>
                        <a:rPr lang="en-GB" sz="2400" b="1" dirty="0" smtClean="0">
                          <a:latin typeface="MetaBold" charset="0"/>
                        </a:rPr>
                        <a:t>, </a:t>
                      </a:r>
                      <a:r>
                        <a:rPr lang="en-GB" sz="2400" b="1" dirty="0" err="1" smtClean="0">
                          <a:latin typeface="MetaBold" charset="0"/>
                        </a:rPr>
                        <a:t>NuGet</a:t>
                      </a:r>
                      <a:r>
                        <a:rPr lang="en-GB" sz="2400" b="1" dirty="0" smtClean="0">
                          <a:latin typeface="MetaBold" charset="0"/>
                        </a:rPr>
                        <a:t>, </a:t>
                      </a:r>
                      <a:r>
                        <a:rPr lang="en-GB" sz="2400" b="1" dirty="0" err="1" smtClean="0">
                          <a:latin typeface="MetaBold" charset="0"/>
                        </a:rPr>
                        <a:t>RubyGems</a:t>
                      </a:r>
                      <a:r>
                        <a:rPr lang="en-GB" sz="2400" b="1" dirty="0" smtClean="0">
                          <a:latin typeface="MetaBold" charset="0"/>
                        </a:rPr>
                        <a:t>, </a:t>
                      </a:r>
                      <a:r>
                        <a:rPr lang="en-GB" sz="2400" b="1" dirty="0" err="1" smtClean="0">
                          <a:latin typeface="MetaBold" charset="0"/>
                        </a:rPr>
                        <a:t>CocoaPods</a:t>
                      </a:r>
                      <a:endParaRPr lang="en-GB" sz="2400" b="1" dirty="0" smtClean="0">
                        <a:latin typeface="MetaBold" charset="0"/>
                      </a:endParaRPr>
                    </a:p>
                  </a:txBody>
                  <a:tcPr marT="34290" marB="34290">
                    <a:solidFill>
                      <a:srgbClr val="EFF3EA"/>
                    </a:solidFill>
                  </a:tcPr>
                </a:tc>
              </a:tr>
              <a:tr h="876013">
                <a:tc>
                  <a:txBody>
                    <a:bodyPr/>
                    <a:lstStyle/>
                    <a:p>
                      <a:r>
                        <a:rPr lang="en-US" sz="2100" dirty="0" smtClean="0">
                          <a:latin typeface="MetaBold" charset="0"/>
                        </a:rPr>
                        <a:t>Framework</a:t>
                      </a:r>
                      <a:endParaRPr lang="en-GB" sz="2100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GB" sz="1400" b="1" dirty="0" err="1" smtClean="0">
                          <a:latin typeface="MetaBold" charset="0"/>
                        </a:rPr>
                        <a:t>RoR</a:t>
                      </a:r>
                      <a:r>
                        <a:rPr lang="en-GB" sz="1400" dirty="0" smtClean="0">
                          <a:latin typeface="MetaBold" charset="0"/>
                        </a:rPr>
                        <a:t>,</a:t>
                      </a:r>
                      <a:r>
                        <a:rPr lang="en-GB" sz="1400" baseline="0" dirty="0" smtClean="0">
                          <a:latin typeface="MetaBold" charset="0"/>
                        </a:rPr>
                        <a:t> </a:t>
                      </a:r>
                      <a:r>
                        <a:rPr lang="en-GB" sz="1400" b="1" baseline="0" dirty="0" smtClean="0">
                          <a:latin typeface="MetaBold" charset="0"/>
                        </a:rPr>
                        <a:t>Grails</a:t>
                      </a:r>
                      <a:r>
                        <a:rPr lang="en-GB" sz="1400" baseline="0" dirty="0" smtClean="0">
                          <a:latin typeface="MetaBold" charset="0"/>
                        </a:rPr>
                        <a:t>, </a:t>
                      </a:r>
                      <a:r>
                        <a:rPr lang="en-GB" sz="1400" b="1" baseline="0" dirty="0" smtClean="0">
                          <a:latin typeface="MetaBold" charset="0"/>
                        </a:rPr>
                        <a:t>jQuery</a:t>
                      </a:r>
                      <a:r>
                        <a:rPr lang="en-GB" sz="1400" baseline="0" dirty="0" smtClean="0">
                          <a:latin typeface="MetaBold" charset="0"/>
                        </a:rPr>
                        <a:t>, </a:t>
                      </a:r>
                      <a:r>
                        <a:rPr lang="en-GB" sz="1400" b="1" baseline="0" dirty="0" smtClean="0">
                          <a:latin typeface="MetaBold" charset="0"/>
                        </a:rPr>
                        <a:t>Node.js</a:t>
                      </a:r>
                      <a:r>
                        <a:rPr lang="en-GB" sz="1400" baseline="0" dirty="0" smtClean="0">
                          <a:latin typeface="MetaBold" charset="0"/>
                        </a:rPr>
                        <a:t>, </a:t>
                      </a:r>
                      <a:r>
                        <a:rPr lang="en-GB" sz="1400" b="1" baseline="0" dirty="0" smtClean="0">
                          <a:latin typeface="MetaBold" charset="0"/>
                        </a:rPr>
                        <a:t>Spring </a:t>
                      </a:r>
                      <a:r>
                        <a:rPr lang="en-GB" sz="1400" b="1" baseline="0" dirty="0" err="1" smtClean="0">
                          <a:latin typeface="MetaBold" charset="0"/>
                        </a:rPr>
                        <a:t>Roo</a:t>
                      </a:r>
                      <a:r>
                        <a:rPr lang="en-GB" sz="1400" baseline="0" dirty="0" smtClean="0">
                          <a:latin typeface="MetaBold" charset="0"/>
                        </a:rPr>
                        <a:t>, </a:t>
                      </a:r>
                      <a:r>
                        <a:rPr lang="en-GB" sz="1400" baseline="0" dirty="0" err="1" smtClean="0">
                          <a:solidFill>
                            <a:srgbClr val="DEE7D1"/>
                          </a:solidFill>
                          <a:latin typeface="MetaBold" charset="0"/>
                        </a:rPr>
                        <a:t>JBoss</a:t>
                      </a:r>
                      <a:r>
                        <a:rPr lang="en-GB" sz="1400" baseline="0" dirty="0" smtClean="0">
                          <a:solidFill>
                            <a:srgbClr val="DEE7D1"/>
                          </a:solidFill>
                          <a:latin typeface="MetaBold" charset="0"/>
                        </a:rPr>
                        <a:t> Forge, Play, </a:t>
                      </a:r>
                      <a:r>
                        <a:rPr lang="en-GB" sz="1400" b="1" baseline="0" dirty="0" smtClean="0">
                          <a:latin typeface="MetaBold" charset="0"/>
                        </a:rPr>
                        <a:t>Chef</a:t>
                      </a:r>
                      <a:r>
                        <a:rPr lang="en-GB" sz="1400" baseline="0" dirty="0" smtClean="0">
                          <a:latin typeface="MetaBold" charset="0"/>
                        </a:rPr>
                        <a:t>, </a:t>
                      </a:r>
                      <a:r>
                        <a:rPr lang="en-GB" sz="1400" b="1" baseline="0" dirty="0" smtClean="0">
                          <a:latin typeface="MetaBold" charset="0"/>
                        </a:rPr>
                        <a:t>Puppet</a:t>
                      </a:r>
                      <a:r>
                        <a:rPr lang="en-GB" sz="1400" baseline="0" dirty="0" smtClean="0">
                          <a:latin typeface="MetaBold" charset="0"/>
                        </a:rPr>
                        <a:t>, </a:t>
                      </a:r>
                      <a:r>
                        <a:rPr lang="en-GB" sz="1400" b="1" baseline="0" dirty="0" smtClean="0">
                          <a:latin typeface="MetaBold" charset="0"/>
                        </a:rPr>
                        <a:t>Eclipse, </a:t>
                      </a:r>
                      <a:r>
                        <a:rPr lang="en-GB" sz="1400" b="1" baseline="0" dirty="0" err="1" smtClean="0">
                          <a:latin typeface="MetaBold" charset="0"/>
                        </a:rPr>
                        <a:t>Docker</a:t>
                      </a:r>
                      <a:r>
                        <a:rPr lang="en-GB" sz="1400" b="1" baseline="0" dirty="0" smtClean="0">
                          <a:latin typeface="MetaBold" charset="0"/>
                        </a:rPr>
                        <a:t>, Vagrant</a:t>
                      </a:r>
                      <a:endParaRPr lang="en-GB" sz="1400" b="1" dirty="0" smtClean="0">
                        <a:latin typeface="MetaBold" charset="0"/>
                      </a:endParaRPr>
                    </a:p>
                  </a:txBody>
                  <a:tcPr marT="34290" marB="34290">
                    <a:solidFill>
                      <a:srgbClr val="DEE7D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065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who?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802" y="1275607"/>
            <a:ext cx="3416108" cy="351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400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Modules, modules, modules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242685"/>
              </p:ext>
            </p:extLst>
          </p:nvPr>
        </p:nvGraphicFramePr>
        <p:xfrm>
          <a:off x="457200" y="1200150"/>
          <a:ext cx="8229600" cy="2917886"/>
        </p:xfrm>
        <a:graphic>
          <a:graphicData uri="http://schemas.openxmlformats.org/drawingml/2006/table">
            <a:tbl>
              <a:tblPr firstCol="1" bandRow="1">
                <a:tableStyleId>{F5AB1C69-6EDB-4FF4-983F-18BD219EF322}</a:tableStyleId>
              </a:tblPr>
              <a:tblGrid>
                <a:gridCol w="2170584"/>
                <a:gridCol w="6059016"/>
              </a:tblGrid>
              <a:tr h="876013">
                <a:tc>
                  <a:txBody>
                    <a:bodyPr/>
                    <a:lstStyle/>
                    <a:p>
                      <a:r>
                        <a:rPr lang="en-US" sz="2100" dirty="0" smtClean="0">
                          <a:latin typeface="MetaBold" charset="0"/>
                        </a:rPr>
                        <a:t>System</a:t>
                      </a:r>
                      <a:endParaRPr lang="en-GB" sz="2100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 err="1" smtClean="0">
                          <a:latin typeface="MetaBold" charset="0"/>
                        </a:rPr>
                        <a:t>dpkg</a:t>
                      </a:r>
                      <a:r>
                        <a:rPr lang="en-GB" sz="2400" b="1" dirty="0" smtClean="0">
                          <a:latin typeface="MetaBold" charset="0"/>
                        </a:rPr>
                        <a:t>, RPM</a:t>
                      </a:r>
                      <a:r>
                        <a:rPr lang="en-GB" sz="2400" b="1" dirty="0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,</a:t>
                      </a:r>
                      <a:r>
                        <a:rPr lang="en-GB" sz="2400" b="1" dirty="0" smtClean="0">
                          <a:solidFill>
                            <a:srgbClr val="DEE7D1"/>
                          </a:solidFill>
                          <a:latin typeface="MetaBold" charset="0"/>
                        </a:rPr>
                        <a:t> </a:t>
                      </a:r>
                      <a:r>
                        <a:rPr lang="en-GB" sz="2400" b="1" dirty="0" smtClean="0">
                          <a:latin typeface="MetaBold" charset="0"/>
                        </a:rPr>
                        <a:t>App Store, Homebrew, Google Play,</a:t>
                      </a:r>
                      <a:r>
                        <a:rPr lang="en-GB" sz="2400" b="1" dirty="0" smtClean="0">
                          <a:solidFill>
                            <a:srgbClr val="DEE7D1"/>
                          </a:solidFill>
                          <a:latin typeface="MetaBold" charset="0"/>
                        </a:rPr>
                        <a:t> </a:t>
                      </a:r>
                      <a:r>
                        <a:rPr lang="en-GB" sz="2400" b="1" dirty="0" smtClean="0">
                          <a:latin typeface="MetaBold" charset="0"/>
                        </a:rPr>
                        <a:t>Steam,</a:t>
                      </a:r>
                      <a:r>
                        <a:rPr lang="en-GB" sz="2400" b="1" baseline="0" dirty="0" smtClean="0">
                          <a:latin typeface="MetaBold" charset="0"/>
                        </a:rPr>
                        <a:t> </a:t>
                      </a:r>
                      <a:r>
                        <a:rPr lang="en-GB" sz="2400" b="1" baseline="0" dirty="0" err="1" smtClean="0">
                          <a:latin typeface="MetaBold" charset="0"/>
                        </a:rPr>
                        <a:t>Docker</a:t>
                      </a:r>
                      <a:r>
                        <a:rPr lang="en-GB" sz="2400" b="1" baseline="0" dirty="0" smtClean="0">
                          <a:latin typeface="MetaBold" charset="0"/>
                        </a:rPr>
                        <a:t>, Vagrant</a:t>
                      </a:r>
                      <a:endParaRPr lang="en-GB" sz="2400" b="1" dirty="0" smtClean="0">
                        <a:latin typeface="MetaBold" charset="0"/>
                      </a:endParaRPr>
                    </a:p>
                  </a:txBody>
                  <a:tcPr marT="34290" marB="34290"/>
                </a:tc>
              </a:tr>
              <a:tr h="876013">
                <a:tc>
                  <a:txBody>
                    <a:bodyPr/>
                    <a:lstStyle/>
                    <a:p>
                      <a:r>
                        <a:rPr lang="en-US" sz="2100" dirty="0" smtClean="0">
                          <a:latin typeface="MetaBold" charset="0"/>
                        </a:rPr>
                        <a:t>Dev.</a:t>
                      </a:r>
                      <a:endParaRPr lang="en-GB" sz="2100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GB" sz="2400" b="1" dirty="0" smtClean="0">
                          <a:latin typeface="MetaBold" charset="0"/>
                        </a:rPr>
                        <a:t>Ivy, Maven, </a:t>
                      </a:r>
                      <a:r>
                        <a:rPr lang="en-GB" sz="2400" b="1" dirty="0" err="1" smtClean="0">
                          <a:latin typeface="MetaBold" charset="0"/>
                        </a:rPr>
                        <a:t>Gradle</a:t>
                      </a:r>
                      <a:r>
                        <a:rPr lang="en-GB" sz="2400" b="1" dirty="0" smtClean="0">
                          <a:latin typeface="MetaBold" charset="0"/>
                        </a:rPr>
                        <a:t>, </a:t>
                      </a:r>
                      <a:r>
                        <a:rPr lang="en-GB" sz="2400" b="1" dirty="0" err="1" smtClean="0">
                          <a:latin typeface="MetaBold" charset="0"/>
                        </a:rPr>
                        <a:t>sbt</a:t>
                      </a:r>
                      <a:r>
                        <a:rPr lang="en-GB" sz="2400" b="1" dirty="0" smtClean="0">
                          <a:latin typeface="MetaBold" charset="0"/>
                        </a:rPr>
                        <a:t>, </a:t>
                      </a:r>
                      <a:r>
                        <a:rPr lang="en-GB" sz="2400" b="1" dirty="0" err="1" smtClean="0">
                          <a:latin typeface="MetaBold" charset="0"/>
                        </a:rPr>
                        <a:t>PyPI</a:t>
                      </a:r>
                      <a:r>
                        <a:rPr lang="en-GB" sz="2400" b="1" dirty="0" smtClean="0">
                          <a:latin typeface="MetaBold" charset="0"/>
                        </a:rPr>
                        <a:t>, </a:t>
                      </a:r>
                      <a:r>
                        <a:rPr lang="en-GB" sz="2400" b="1" dirty="0" err="1" smtClean="0">
                          <a:latin typeface="MetaBold" charset="0"/>
                        </a:rPr>
                        <a:t>NuGet</a:t>
                      </a:r>
                      <a:r>
                        <a:rPr lang="en-GB" sz="2400" b="1" dirty="0" smtClean="0">
                          <a:latin typeface="MetaBold" charset="0"/>
                        </a:rPr>
                        <a:t>, </a:t>
                      </a:r>
                      <a:r>
                        <a:rPr lang="en-GB" sz="2400" b="1" dirty="0" err="1" smtClean="0">
                          <a:latin typeface="MetaBold" charset="0"/>
                        </a:rPr>
                        <a:t>RubyGems</a:t>
                      </a:r>
                      <a:r>
                        <a:rPr lang="en-GB" sz="2400" b="1" dirty="0" smtClean="0">
                          <a:latin typeface="MetaBold" charset="0"/>
                        </a:rPr>
                        <a:t>, </a:t>
                      </a:r>
                      <a:r>
                        <a:rPr lang="en-GB" sz="2400" b="1" dirty="0" err="1" smtClean="0">
                          <a:latin typeface="MetaBold" charset="0"/>
                        </a:rPr>
                        <a:t>CocoaPods</a:t>
                      </a:r>
                      <a:endParaRPr lang="en-GB" sz="2400" b="1" dirty="0" smtClean="0">
                        <a:latin typeface="MetaBold" charset="0"/>
                      </a:endParaRPr>
                    </a:p>
                  </a:txBody>
                  <a:tcPr marT="34290" marB="34290">
                    <a:solidFill>
                      <a:srgbClr val="EFF3EA"/>
                    </a:solidFill>
                  </a:tcPr>
                </a:tc>
              </a:tr>
              <a:tr h="1165860">
                <a:tc>
                  <a:txBody>
                    <a:bodyPr/>
                    <a:lstStyle/>
                    <a:p>
                      <a:r>
                        <a:rPr lang="en-US" sz="2100" dirty="0" smtClean="0">
                          <a:latin typeface="MetaBold" charset="0"/>
                        </a:rPr>
                        <a:t>Framework</a:t>
                      </a:r>
                      <a:endParaRPr lang="en-GB" sz="2100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GB" sz="2400" b="1" dirty="0" err="1" smtClean="0">
                          <a:latin typeface="MetaBold" charset="0"/>
                        </a:rPr>
                        <a:t>RoR</a:t>
                      </a:r>
                      <a:r>
                        <a:rPr lang="en-GB" sz="2400" dirty="0" smtClean="0">
                          <a:latin typeface="MetaBold" charset="0"/>
                        </a:rPr>
                        <a:t>,</a:t>
                      </a:r>
                      <a:r>
                        <a:rPr lang="en-GB" sz="2400" baseline="0" dirty="0" smtClean="0">
                          <a:latin typeface="MetaBold" charset="0"/>
                        </a:rPr>
                        <a:t> </a:t>
                      </a:r>
                      <a:r>
                        <a:rPr lang="en-GB" sz="2400" b="1" baseline="0" dirty="0" smtClean="0">
                          <a:latin typeface="MetaBold" charset="0"/>
                        </a:rPr>
                        <a:t>Grails</a:t>
                      </a:r>
                      <a:r>
                        <a:rPr lang="en-GB" sz="2400" baseline="0" dirty="0" smtClean="0">
                          <a:latin typeface="MetaBold" charset="0"/>
                        </a:rPr>
                        <a:t>, </a:t>
                      </a:r>
                      <a:r>
                        <a:rPr lang="en-GB" sz="2400" b="1" baseline="0" dirty="0" smtClean="0">
                          <a:latin typeface="MetaBold" charset="0"/>
                        </a:rPr>
                        <a:t>jQuery</a:t>
                      </a:r>
                      <a:r>
                        <a:rPr lang="en-GB" sz="2400" baseline="0" dirty="0" smtClean="0">
                          <a:latin typeface="MetaBold" charset="0"/>
                        </a:rPr>
                        <a:t>, </a:t>
                      </a:r>
                      <a:r>
                        <a:rPr lang="en-GB" sz="2400" b="1" baseline="0" dirty="0" smtClean="0">
                          <a:latin typeface="MetaBold" charset="0"/>
                        </a:rPr>
                        <a:t>Node.js</a:t>
                      </a:r>
                      <a:r>
                        <a:rPr lang="en-GB" sz="2400" baseline="0" dirty="0" smtClean="0">
                          <a:latin typeface="MetaBold" charset="0"/>
                        </a:rPr>
                        <a:t>, </a:t>
                      </a:r>
                      <a:r>
                        <a:rPr lang="en-GB" sz="2400" b="1" baseline="0" dirty="0" smtClean="0">
                          <a:latin typeface="MetaBold" charset="0"/>
                        </a:rPr>
                        <a:t>Spring </a:t>
                      </a:r>
                      <a:r>
                        <a:rPr lang="en-GB" sz="2400" b="1" baseline="0" dirty="0" err="1" smtClean="0">
                          <a:latin typeface="MetaBold" charset="0"/>
                        </a:rPr>
                        <a:t>Roo</a:t>
                      </a:r>
                      <a:r>
                        <a:rPr lang="en-GB" sz="2400" baseline="0" dirty="0" smtClean="0">
                          <a:latin typeface="MetaBold" charset="0"/>
                        </a:rPr>
                        <a:t>, </a:t>
                      </a:r>
                      <a:r>
                        <a:rPr lang="en-GB" sz="2400" b="1" baseline="0" dirty="0" smtClean="0">
                          <a:latin typeface="MetaBold" charset="0"/>
                        </a:rPr>
                        <a:t>Chef</a:t>
                      </a:r>
                      <a:r>
                        <a:rPr lang="en-GB" sz="2400" baseline="0" dirty="0" smtClean="0">
                          <a:latin typeface="MetaBold" charset="0"/>
                        </a:rPr>
                        <a:t>, </a:t>
                      </a:r>
                      <a:r>
                        <a:rPr lang="en-GB" sz="2400" b="1" baseline="0" dirty="0" smtClean="0">
                          <a:latin typeface="MetaBold" charset="0"/>
                        </a:rPr>
                        <a:t>Puppet</a:t>
                      </a:r>
                      <a:r>
                        <a:rPr lang="en-GB" sz="2400" baseline="0" dirty="0" smtClean="0">
                          <a:latin typeface="MetaBold" charset="0"/>
                        </a:rPr>
                        <a:t>, </a:t>
                      </a:r>
                      <a:r>
                        <a:rPr lang="en-GB" sz="2400" b="1" baseline="0" dirty="0" smtClean="0">
                          <a:latin typeface="MetaBold" charset="0"/>
                        </a:rPr>
                        <a:t>Eclipse</a:t>
                      </a:r>
                      <a:endParaRPr lang="en-GB" sz="2400" b="1" dirty="0" smtClean="0">
                        <a:latin typeface="MetaBold" charset="0"/>
                      </a:endParaRPr>
                    </a:p>
                  </a:txBody>
                  <a:tcPr marT="34290" marB="34290">
                    <a:solidFill>
                      <a:srgbClr val="DEE7D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383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Modules, modules, modules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0490159"/>
              </p:ext>
            </p:extLst>
          </p:nvPr>
        </p:nvGraphicFramePr>
        <p:xfrm>
          <a:off x="457200" y="1200151"/>
          <a:ext cx="8229600" cy="3793899"/>
        </p:xfrm>
        <a:graphic>
          <a:graphicData uri="http://schemas.openxmlformats.org/drawingml/2006/table">
            <a:tbl>
              <a:tblPr firstCol="1" bandRow="1">
                <a:tableStyleId>{F5AB1C69-6EDB-4FF4-983F-18BD219EF322}</a:tableStyleId>
              </a:tblPr>
              <a:tblGrid>
                <a:gridCol w="2170584"/>
                <a:gridCol w="6059016"/>
              </a:tblGrid>
              <a:tr h="876013">
                <a:tc>
                  <a:txBody>
                    <a:bodyPr/>
                    <a:lstStyle/>
                    <a:p>
                      <a:r>
                        <a:rPr lang="en-US" sz="2100" dirty="0" smtClean="0">
                          <a:latin typeface="MetaBold" charset="0"/>
                        </a:rPr>
                        <a:t>System</a:t>
                      </a:r>
                      <a:endParaRPr lang="en-GB" sz="2100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 err="1" smtClean="0">
                          <a:latin typeface="MetaBold" charset="0"/>
                        </a:rPr>
                        <a:t>dpkg</a:t>
                      </a:r>
                      <a:r>
                        <a:rPr lang="en-GB" sz="2400" b="1" dirty="0" smtClean="0">
                          <a:latin typeface="MetaBold" charset="0"/>
                        </a:rPr>
                        <a:t>, RPM</a:t>
                      </a:r>
                      <a:r>
                        <a:rPr lang="en-GB" sz="2400" b="1" dirty="0" smtClean="0">
                          <a:solidFill>
                            <a:schemeClr val="tx1"/>
                          </a:solidFill>
                          <a:latin typeface="MetaBold" charset="0"/>
                        </a:rPr>
                        <a:t>,</a:t>
                      </a:r>
                      <a:r>
                        <a:rPr lang="en-GB" sz="2400" b="1" dirty="0" smtClean="0">
                          <a:solidFill>
                            <a:srgbClr val="DEE7D1"/>
                          </a:solidFill>
                          <a:latin typeface="MetaBold" charset="0"/>
                        </a:rPr>
                        <a:t> </a:t>
                      </a:r>
                      <a:r>
                        <a:rPr lang="en-GB" sz="2400" b="1" dirty="0" smtClean="0">
                          <a:latin typeface="MetaBold" charset="0"/>
                        </a:rPr>
                        <a:t>App Store, Homebrew, Google Play,</a:t>
                      </a:r>
                      <a:r>
                        <a:rPr lang="en-GB" sz="2400" b="1" dirty="0" smtClean="0">
                          <a:solidFill>
                            <a:srgbClr val="DEE7D1"/>
                          </a:solidFill>
                          <a:latin typeface="MetaBold" charset="0"/>
                        </a:rPr>
                        <a:t> </a:t>
                      </a:r>
                      <a:r>
                        <a:rPr lang="en-GB" sz="2400" b="1" dirty="0" smtClean="0">
                          <a:latin typeface="MetaBold" charset="0"/>
                        </a:rPr>
                        <a:t>Steam</a:t>
                      </a:r>
                      <a:r>
                        <a:rPr lang="en-GB" sz="2400" b="1" baseline="0" dirty="0" smtClean="0">
                          <a:latin typeface="MetaBold" charset="0"/>
                        </a:rPr>
                        <a:t>, </a:t>
                      </a:r>
                      <a:r>
                        <a:rPr lang="en-GB" sz="2400" b="1" baseline="0" dirty="0" err="1" smtClean="0">
                          <a:latin typeface="MetaBold" charset="0"/>
                        </a:rPr>
                        <a:t>Docker</a:t>
                      </a:r>
                      <a:r>
                        <a:rPr lang="en-GB" sz="2400" b="1" baseline="0" dirty="0" smtClean="0">
                          <a:latin typeface="MetaBold" charset="0"/>
                        </a:rPr>
                        <a:t>, Vagrant</a:t>
                      </a:r>
                      <a:endParaRPr lang="en-GB" sz="2400" b="1" dirty="0" smtClean="0">
                        <a:latin typeface="MetaBold" charset="0"/>
                      </a:endParaRPr>
                    </a:p>
                  </a:txBody>
                  <a:tcPr marT="34290" marB="34290"/>
                </a:tc>
              </a:tr>
              <a:tr h="876013">
                <a:tc>
                  <a:txBody>
                    <a:bodyPr/>
                    <a:lstStyle/>
                    <a:p>
                      <a:r>
                        <a:rPr lang="en-US" sz="2100" dirty="0" smtClean="0">
                          <a:latin typeface="MetaBold" charset="0"/>
                        </a:rPr>
                        <a:t>Dev.</a:t>
                      </a:r>
                      <a:endParaRPr lang="en-GB" sz="2100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GB" sz="2400" b="1" dirty="0" smtClean="0">
                          <a:latin typeface="MetaBold" charset="0"/>
                        </a:rPr>
                        <a:t>Ivy, Maven, </a:t>
                      </a:r>
                      <a:r>
                        <a:rPr lang="en-GB" sz="2400" b="1" dirty="0" err="1" smtClean="0">
                          <a:latin typeface="MetaBold" charset="0"/>
                        </a:rPr>
                        <a:t>Gradle</a:t>
                      </a:r>
                      <a:r>
                        <a:rPr lang="en-GB" sz="2400" b="1" dirty="0" smtClean="0">
                          <a:latin typeface="MetaBold" charset="0"/>
                        </a:rPr>
                        <a:t>, </a:t>
                      </a:r>
                      <a:r>
                        <a:rPr lang="en-GB" sz="2400" b="1" dirty="0" err="1" smtClean="0">
                          <a:latin typeface="MetaBold" charset="0"/>
                        </a:rPr>
                        <a:t>sbt</a:t>
                      </a:r>
                      <a:r>
                        <a:rPr lang="en-GB" sz="2400" b="1" dirty="0" smtClean="0">
                          <a:latin typeface="MetaBold" charset="0"/>
                        </a:rPr>
                        <a:t>, </a:t>
                      </a:r>
                      <a:r>
                        <a:rPr lang="en-GB" sz="2400" b="1" dirty="0" err="1" smtClean="0">
                          <a:latin typeface="MetaBold" charset="0"/>
                        </a:rPr>
                        <a:t>PyPI</a:t>
                      </a:r>
                      <a:r>
                        <a:rPr lang="en-GB" sz="2400" b="1" dirty="0" smtClean="0">
                          <a:latin typeface="MetaBold" charset="0"/>
                        </a:rPr>
                        <a:t>, </a:t>
                      </a:r>
                      <a:r>
                        <a:rPr lang="en-GB" sz="2400" b="1" dirty="0" err="1" smtClean="0">
                          <a:latin typeface="MetaBold" charset="0"/>
                        </a:rPr>
                        <a:t>NuGet</a:t>
                      </a:r>
                      <a:r>
                        <a:rPr lang="en-GB" sz="2400" b="1" dirty="0" smtClean="0">
                          <a:latin typeface="MetaBold" charset="0"/>
                        </a:rPr>
                        <a:t>, </a:t>
                      </a:r>
                      <a:r>
                        <a:rPr lang="en-GB" sz="2400" b="1" dirty="0" err="1" smtClean="0">
                          <a:latin typeface="MetaBold" charset="0"/>
                        </a:rPr>
                        <a:t>RubyGems</a:t>
                      </a:r>
                      <a:r>
                        <a:rPr lang="en-GB" sz="2400" b="1" dirty="0" smtClean="0">
                          <a:latin typeface="MetaBold" charset="0"/>
                        </a:rPr>
                        <a:t>, </a:t>
                      </a:r>
                      <a:r>
                        <a:rPr lang="en-GB" sz="2400" b="1" dirty="0" err="1" smtClean="0">
                          <a:latin typeface="MetaBold" charset="0"/>
                        </a:rPr>
                        <a:t>CocoaPods</a:t>
                      </a:r>
                      <a:endParaRPr lang="en-GB" sz="2400" b="1" dirty="0" smtClean="0">
                        <a:latin typeface="MetaBold" charset="0"/>
                      </a:endParaRPr>
                    </a:p>
                  </a:txBody>
                  <a:tcPr marT="34290" marB="34290">
                    <a:solidFill>
                      <a:srgbClr val="EFF3EA"/>
                    </a:solidFill>
                  </a:tcPr>
                </a:tc>
              </a:tr>
              <a:tr h="1165860">
                <a:tc>
                  <a:txBody>
                    <a:bodyPr/>
                    <a:lstStyle/>
                    <a:p>
                      <a:r>
                        <a:rPr lang="en-US" sz="2100" dirty="0" smtClean="0">
                          <a:latin typeface="MetaBold" charset="0"/>
                        </a:rPr>
                        <a:t>Framework</a:t>
                      </a:r>
                      <a:endParaRPr lang="en-GB" sz="2100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GB" sz="2400" b="1" dirty="0" err="1" smtClean="0">
                          <a:latin typeface="MetaBold" charset="0"/>
                        </a:rPr>
                        <a:t>RoR</a:t>
                      </a:r>
                      <a:r>
                        <a:rPr lang="en-GB" sz="2400" dirty="0" smtClean="0">
                          <a:latin typeface="MetaBold" charset="0"/>
                        </a:rPr>
                        <a:t>,</a:t>
                      </a:r>
                      <a:r>
                        <a:rPr lang="en-GB" sz="2400" baseline="0" dirty="0" smtClean="0">
                          <a:latin typeface="MetaBold" charset="0"/>
                        </a:rPr>
                        <a:t> </a:t>
                      </a:r>
                      <a:r>
                        <a:rPr lang="en-GB" sz="2400" b="1" baseline="0" dirty="0" smtClean="0">
                          <a:latin typeface="MetaBold" charset="0"/>
                        </a:rPr>
                        <a:t>Grails</a:t>
                      </a:r>
                      <a:r>
                        <a:rPr lang="en-GB" sz="2400" baseline="0" dirty="0" smtClean="0">
                          <a:latin typeface="MetaBold" charset="0"/>
                        </a:rPr>
                        <a:t>, </a:t>
                      </a:r>
                      <a:r>
                        <a:rPr lang="en-GB" sz="2400" b="1" baseline="0" dirty="0" smtClean="0">
                          <a:latin typeface="MetaBold" charset="0"/>
                        </a:rPr>
                        <a:t>jQuery</a:t>
                      </a:r>
                      <a:r>
                        <a:rPr lang="en-GB" sz="2400" baseline="0" dirty="0" smtClean="0">
                          <a:latin typeface="MetaBold" charset="0"/>
                        </a:rPr>
                        <a:t>, </a:t>
                      </a:r>
                      <a:r>
                        <a:rPr lang="en-GB" sz="2400" b="1" baseline="0" dirty="0" smtClean="0">
                          <a:latin typeface="MetaBold" charset="0"/>
                        </a:rPr>
                        <a:t>Node.js</a:t>
                      </a:r>
                      <a:r>
                        <a:rPr lang="en-GB" sz="2400" baseline="0" dirty="0" smtClean="0">
                          <a:latin typeface="MetaBold" charset="0"/>
                        </a:rPr>
                        <a:t>, </a:t>
                      </a:r>
                      <a:r>
                        <a:rPr lang="en-GB" sz="2400" b="1" baseline="0" dirty="0" smtClean="0">
                          <a:latin typeface="MetaBold" charset="0"/>
                        </a:rPr>
                        <a:t>Spring </a:t>
                      </a:r>
                      <a:r>
                        <a:rPr lang="en-GB" sz="2400" b="1" baseline="0" dirty="0" err="1" smtClean="0">
                          <a:latin typeface="MetaBold" charset="0"/>
                        </a:rPr>
                        <a:t>Roo</a:t>
                      </a:r>
                      <a:r>
                        <a:rPr lang="en-GB" sz="2400" baseline="0" dirty="0" smtClean="0">
                          <a:latin typeface="MetaBold" charset="0"/>
                        </a:rPr>
                        <a:t>, </a:t>
                      </a:r>
                      <a:r>
                        <a:rPr lang="en-GB" sz="2400" b="1" baseline="0" dirty="0" smtClean="0">
                          <a:latin typeface="MetaBold" charset="0"/>
                        </a:rPr>
                        <a:t>Chef</a:t>
                      </a:r>
                      <a:r>
                        <a:rPr lang="en-GB" sz="2400" baseline="0" dirty="0" smtClean="0">
                          <a:latin typeface="MetaBold" charset="0"/>
                        </a:rPr>
                        <a:t>, </a:t>
                      </a:r>
                      <a:r>
                        <a:rPr lang="en-GB" sz="2400" b="1" baseline="0" dirty="0" smtClean="0">
                          <a:latin typeface="MetaBold" charset="0"/>
                        </a:rPr>
                        <a:t>Puppet</a:t>
                      </a:r>
                      <a:r>
                        <a:rPr lang="en-GB" sz="2400" baseline="0" dirty="0" smtClean="0">
                          <a:latin typeface="MetaBold" charset="0"/>
                        </a:rPr>
                        <a:t>, </a:t>
                      </a:r>
                      <a:r>
                        <a:rPr lang="en-GB" sz="2400" b="1" baseline="0" dirty="0" smtClean="0">
                          <a:latin typeface="MetaBold" charset="0"/>
                        </a:rPr>
                        <a:t>Eclipse</a:t>
                      </a:r>
                      <a:endParaRPr lang="en-GB" sz="2400" b="1" dirty="0" smtClean="0">
                        <a:latin typeface="MetaBold" charset="0"/>
                      </a:endParaRPr>
                    </a:p>
                  </a:txBody>
                  <a:tcPr marT="34290" marB="34290">
                    <a:solidFill>
                      <a:srgbClr val="DEE7D1"/>
                    </a:solidFill>
                  </a:tcPr>
                </a:tc>
              </a:tr>
              <a:tr h="876013">
                <a:tc>
                  <a:txBody>
                    <a:bodyPr/>
                    <a:lstStyle/>
                    <a:p>
                      <a:r>
                        <a:rPr lang="en-US" sz="2100" dirty="0" smtClean="0">
                          <a:latin typeface="MetaBold" charset="0"/>
                        </a:rPr>
                        <a:t>Application</a:t>
                      </a:r>
                      <a:endParaRPr lang="en-GB" sz="2100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MetaBold" charset="0"/>
                        </a:rPr>
                        <a:t>Any pluggable application!</a:t>
                      </a:r>
                      <a:endParaRPr lang="en-GB" sz="2400" b="1" dirty="0">
                        <a:latin typeface="MetaBold" charset="0"/>
                      </a:endParaRPr>
                    </a:p>
                  </a:txBody>
                  <a:tcPr marT="34290" marB="34290">
                    <a:solidFill>
                      <a:srgbClr val="DEE7D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593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i.qkme.me/3sqry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818" y="132398"/>
            <a:ext cx="5968365" cy="4878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06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3759883"/>
            <a:ext cx="7772400" cy="1021556"/>
          </a:xfrm>
        </p:spPr>
        <p:txBody>
          <a:bodyPr>
            <a:noAutofit/>
          </a:bodyPr>
          <a:lstStyle/>
          <a:p>
            <a:r>
              <a:rPr lang="en-US" sz="4800" b="0" dirty="0" smtClean="0">
                <a:latin typeface="Tribal Dragon" pitchFamily="2" charset="0"/>
              </a:rPr>
              <a:t>Dragon stories ahead!</a:t>
            </a:r>
            <a:endParaRPr lang="en-GB" sz="4800" b="0" dirty="0">
              <a:latin typeface="Tribal Dragon" pitchFamily="2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3568" y="1203598"/>
            <a:ext cx="7772400" cy="2731647"/>
          </a:xfrm>
        </p:spPr>
        <p:txBody>
          <a:bodyPr>
            <a:noAutofit/>
          </a:bodyPr>
          <a:lstStyle/>
          <a:p>
            <a:pPr algn="ctr"/>
            <a:r>
              <a:rPr lang="en-GB" sz="11500" dirty="0" err="1" smtClean="0">
                <a:solidFill>
                  <a:schemeClr val="tx1"/>
                </a:solidFill>
                <a:latin typeface="HFF Chinese Dragon"/>
              </a:rPr>
              <a:t>fACDdb</a:t>
            </a:r>
            <a:endParaRPr lang="en-GB" sz="11500" dirty="0">
              <a:solidFill>
                <a:schemeClr val="tx1"/>
              </a:solidFill>
              <a:latin typeface="Tribal Drag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87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0" dirty="0" smtClean="0">
                <a:latin typeface="Tribal Dragon" pitchFamily="2" charset="0"/>
              </a:rPr>
              <a:t>Story Number one</a:t>
            </a:r>
            <a:endParaRPr lang="en-GB" sz="4800" b="0" dirty="0">
              <a:latin typeface="Tribal Dragon" pitchFamily="2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136247"/>
            <a:ext cx="7772400" cy="2731647"/>
          </a:xfrm>
        </p:spPr>
        <p:txBody>
          <a:bodyPr>
            <a:noAutofit/>
          </a:bodyPr>
          <a:lstStyle/>
          <a:p>
            <a:pPr algn="ctr"/>
            <a:r>
              <a:rPr lang="en-GB" sz="19900" dirty="0" smtClean="0">
                <a:solidFill>
                  <a:schemeClr val="tx1"/>
                </a:solidFill>
                <a:latin typeface="HFF Chinese Dragon"/>
              </a:rPr>
              <a:t>f</a:t>
            </a:r>
            <a:endParaRPr lang="en-GB" sz="19900" dirty="0">
              <a:solidFill>
                <a:schemeClr val="tx1"/>
              </a:solidFill>
              <a:latin typeface="Tribal Drag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81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9555" y="1221601"/>
            <a:ext cx="8107561" cy="102155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Dingleberries"/>
              </a:rPr>
              <a:t>, </a:t>
            </a:r>
            <a:r>
              <a:rPr lang="en-US" sz="3600" dirty="0">
                <a:latin typeface="Jaggard Two" pitchFamily="2" charset="0"/>
              </a:rPr>
              <a:t>A </a:t>
            </a:r>
            <a:r>
              <a:rPr lang="en-US" sz="3600" dirty="0" smtClean="0">
                <a:latin typeface="Jaggard Two" pitchFamily="2" charset="0"/>
              </a:rPr>
              <a:t>Story of </a:t>
            </a:r>
            <a:r>
              <a:rPr lang="en-US" sz="3600" dirty="0">
                <a:latin typeface="Jaggard Two" pitchFamily="2" charset="0"/>
              </a:rPr>
              <a:t>indexes </a:t>
            </a:r>
            <a:r>
              <a:rPr lang="en-US" sz="3600" dirty="0">
                <a:latin typeface="Dingleberries"/>
              </a:rPr>
              <a:t>+</a:t>
            </a:r>
            <a:endParaRPr lang="en-GB" sz="3600" dirty="0">
              <a:latin typeface="Jaggard Tw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1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9555" y="1221601"/>
            <a:ext cx="8107561" cy="102155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Dingleberries"/>
              </a:rPr>
              <a:t>, </a:t>
            </a:r>
            <a:r>
              <a:rPr lang="en-US" sz="3600" dirty="0">
                <a:latin typeface="Jaggard Two" pitchFamily="2" charset="0"/>
              </a:rPr>
              <a:t>A </a:t>
            </a:r>
            <a:r>
              <a:rPr lang="en-US" sz="3600" dirty="0" smtClean="0">
                <a:latin typeface="Jaggard Two" pitchFamily="2" charset="0"/>
              </a:rPr>
              <a:t>Story of </a:t>
            </a:r>
            <a:r>
              <a:rPr lang="en-US" sz="3600" dirty="0">
                <a:latin typeface="Jaggard Two" pitchFamily="2" charset="0"/>
              </a:rPr>
              <a:t>indexes </a:t>
            </a:r>
            <a:r>
              <a:rPr lang="en-US" sz="3600" dirty="0">
                <a:latin typeface="Dingleberries"/>
              </a:rPr>
              <a:t>+</a:t>
            </a:r>
            <a:endParaRPr lang="en-GB" sz="3600" dirty="0">
              <a:latin typeface="Jaggard Two" pitchFamily="2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467544" y="3327835"/>
            <a:ext cx="8352928" cy="10215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MetaPro-Black" pitchFamily="50" charset="0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Dingleberries"/>
              </a:rPr>
              <a:t>&lt; </a:t>
            </a:r>
            <a:r>
              <a:rPr lang="en-US" sz="3600" dirty="0" smtClean="0">
                <a:latin typeface="Jaggard Two" pitchFamily="2" charset="0"/>
              </a:rPr>
              <a:t>Kept in wrong place </a:t>
            </a:r>
            <a:r>
              <a:rPr lang="en-US" sz="3600" dirty="0" smtClean="0">
                <a:latin typeface="Dingleberries"/>
              </a:rPr>
              <a:t>&gt;</a:t>
            </a:r>
            <a:endParaRPr lang="en-GB" sz="3600" dirty="0">
              <a:latin typeface="Jaggard Tw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61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Once Upon A Time…</a:t>
            </a:r>
            <a:endParaRPr lang="en-GB" dirty="0"/>
          </a:p>
        </p:txBody>
      </p:sp>
      <p:pic>
        <p:nvPicPr>
          <p:cNvPr id="1029" name="Picture 5" descr="http://jan.kowalski.mycv.pl/users/k/kowalski4/3_1225378425_old-computer-im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88" y="1047526"/>
            <a:ext cx="5000625" cy="390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72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ttp://jan.kowalski.mycv.pl/users/k/kowalski4/3_1225378425_old-computer-im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88" y="1047526"/>
            <a:ext cx="5000625" cy="390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Once Upon A Time…</a:t>
            </a:r>
            <a:endParaRPr lang="en-GB" dirty="0"/>
          </a:p>
        </p:txBody>
      </p:sp>
      <p:sp>
        <p:nvSpPr>
          <p:cNvPr id="2" name="Cloud Callout 1"/>
          <p:cNvSpPr/>
          <p:nvPr/>
        </p:nvSpPr>
        <p:spPr>
          <a:xfrm>
            <a:off x="2843808" y="1275606"/>
            <a:ext cx="3024336" cy="1188132"/>
          </a:xfrm>
          <a:prstGeom prst="cloudCallout">
            <a:avLst>
              <a:gd name="adj1" fmla="val -5023"/>
              <a:gd name="adj2" fmla="val 104635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</a:rPr>
              <a:t>Can’t serve… searches…</a:t>
            </a:r>
          </a:p>
        </p:txBody>
      </p:sp>
    </p:spTree>
    <p:extLst>
      <p:ext uri="{BB962C8B-B14F-4D97-AF65-F5344CB8AC3E}">
        <p14:creationId xmlns:p14="http://schemas.microsoft.com/office/powerpoint/2010/main" val="24824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anymore…</a:t>
            </a:r>
            <a:endParaRPr lang="en-GB" dirty="0"/>
          </a:p>
        </p:txBody>
      </p:sp>
      <p:pic>
        <p:nvPicPr>
          <p:cNvPr id="3074" name="Picture 2" descr="http://farm3.staticflickr.com/2375/5729859732_380768efef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150" y="1113588"/>
            <a:ext cx="4907700" cy="37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80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who?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802" y="1275607"/>
            <a:ext cx="3416108" cy="351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 descr="http://www.electricmariachi.com/wp-content/uploads/2011/12/412881-beer-bottles-in-ice-cooler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3575">
            <a:off x="2452609" y="1677174"/>
            <a:ext cx="4315662" cy="288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46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Look ma, no index download!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000" y="1113588"/>
            <a:ext cx="6550001" cy="3314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288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O WHY WE STILL HAVE TO, DOWNLOAD INDEXES FOR MAVEN?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256" y="843558"/>
            <a:ext cx="5047488" cy="329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74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" y="895308"/>
            <a:ext cx="8605358" cy="3352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579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40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3528" y="155704"/>
            <a:ext cx="84969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Eraser" pitchFamily="2" charset="0"/>
              <a:buChar char="-"/>
            </a:pPr>
            <a:r>
              <a:rPr lang="en-US" sz="4400" dirty="0" smtClean="0">
                <a:solidFill>
                  <a:schemeClr val="bg1"/>
                </a:solidFill>
                <a:latin typeface="DS Eraser Cyr"/>
                <a:cs typeface="DS Eraser Cyr"/>
              </a:rPr>
              <a:t>Have to download huge files </a:t>
            </a:r>
            <a:r>
              <a:rPr lang="en-US" sz="4400" b="1" dirty="0" smtClean="0">
                <a:solidFill>
                  <a:schemeClr val="bg1"/>
                </a:solidFill>
                <a:latin typeface="DS Eraser Cyr"/>
                <a:cs typeface="DS Eraser Cyr"/>
              </a:rPr>
              <a:t>Before </a:t>
            </a:r>
            <a:r>
              <a:rPr lang="en-US" sz="4400" dirty="0" smtClean="0">
                <a:solidFill>
                  <a:schemeClr val="bg1"/>
                </a:solidFill>
                <a:latin typeface="DS Eraser Cyr"/>
                <a:cs typeface="DS Eraser Cyr"/>
              </a:rPr>
              <a:t>Searching</a:t>
            </a:r>
          </a:p>
        </p:txBody>
      </p:sp>
    </p:spTree>
    <p:extLst>
      <p:ext uri="{BB962C8B-B14F-4D97-AF65-F5344CB8AC3E}">
        <p14:creationId xmlns:p14="http://schemas.microsoft.com/office/powerpoint/2010/main" val="355835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3528" y="155704"/>
            <a:ext cx="849694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Eraser" pitchFamily="2" charset="0"/>
              <a:buChar char="-"/>
            </a:pPr>
            <a:r>
              <a:rPr lang="en-US" sz="4400" dirty="0" smtClean="0">
                <a:solidFill>
                  <a:schemeClr val="bg1"/>
                </a:solidFill>
                <a:latin typeface="DS Eraser Cyr"/>
                <a:cs typeface="DS Eraser Cyr"/>
              </a:rPr>
              <a:t>Have to download huge files </a:t>
            </a:r>
            <a:r>
              <a:rPr lang="en-US" sz="4400" b="1" dirty="0" smtClean="0">
                <a:solidFill>
                  <a:schemeClr val="bg1"/>
                </a:solidFill>
                <a:latin typeface="DS Eraser Cyr"/>
                <a:cs typeface="DS Eraser Cyr"/>
              </a:rPr>
              <a:t>Before </a:t>
            </a:r>
            <a:r>
              <a:rPr lang="en-US" sz="4400" dirty="0" smtClean="0">
                <a:solidFill>
                  <a:schemeClr val="bg1"/>
                </a:solidFill>
                <a:latin typeface="DS Eraser Cyr"/>
                <a:cs typeface="DS Eraser Cyr"/>
              </a:rPr>
              <a:t>Searching</a:t>
            </a:r>
          </a:p>
          <a:p>
            <a:pPr marL="685800" indent="-685800">
              <a:buFont typeface="Eraser" pitchFamily="2" charset="0"/>
              <a:buChar char="-"/>
            </a:pPr>
            <a:endParaRPr lang="en-US" sz="4400" dirty="0" smtClean="0">
              <a:solidFill>
                <a:schemeClr val="bg1"/>
              </a:solidFill>
              <a:latin typeface="DS Eraser Cyr"/>
              <a:cs typeface="DS Eraser Cyr"/>
            </a:endParaRPr>
          </a:p>
          <a:p>
            <a:pPr marL="685800" indent="-685800">
              <a:buFont typeface="Eraser" pitchFamily="2" charset="0"/>
              <a:buChar char="-"/>
            </a:pPr>
            <a:r>
              <a:rPr lang="en-US" sz="4400" dirty="0" smtClean="0">
                <a:solidFill>
                  <a:schemeClr val="bg1"/>
                </a:solidFill>
                <a:latin typeface="DS Eraser Cyr"/>
                <a:cs typeface="DS Eraser Cyr"/>
              </a:rPr>
              <a:t>Updated rarely</a:t>
            </a:r>
          </a:p>
        </p:txBody>
      </p:sp>
    </p:spTree>
    <p:extLst>
      <p:ext uri="{BB962C8B-B14F-4D97-AF65-F5344CB8AC3E}">
        <p14:creationId xmlns:p14="http://schemas.microsoft.com/office/powerpoint/2010/main" val="113745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3528" y="155704"/>
            <a:ext cx="849694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Eraser" pitchFamily="2" charset="0"/>
              <a:buChar char="-"/>
            </a:pPr>
            <a:r>
              <a:rPr lang="en-US" sz="4400" dirty="0" smtClean="0">
                <a:solidFill>
                  <a:schemeClr val="bg1"/>
                </a:solidFill>
                <a:latin typeface="DS Eraser Cyr"/>
                <a:cs typeface="DS Eraser Cyr"/>
              </a:rPr>
              <a:t>Have to download huge files </a:t>
            </a:r>
            <a:r>
              <a:rPr lang="en-US" sz="4400" b="1" dirty="0" smtClean="0">
                <a:solidFill>
                  <a:schemeClr val="bg1"/>
                </a:solidFill>
                <a:latin typeface="DS Eraser Cyr"/>
                <a:cs typeface="DS Eraser Cyr"/>
              </a:rPr>
              <a:t>Before </a:t>
            </a:r>
            <a:r>
              <a:rPr lang="en-US" sz="4400" dirty="0" smtClean="0">
                <a:solidFill>
                  <a:schemeClr val="bg1"/>
                </a:solidFill>
                <a:latin typeface="DS Eraser Cyr"/>
                <a:cs typeface="DS Eraser Cyr"/>
              </a:rPr>
              <a:t>Searching</a:t>
            </a:r>
          </a:p>
          <a:p>
            <a:pPr marL="685800" indent="-685800">
              <a:buFont typeface="Eraser" pitchFamily="2" charset="0"/>
              <a:buChar char="-"/>
            </a:pPr>
            <a:endParaRPr lang="en-US" sz="4400" dirty="0" smtClean="0">
              <a:solidFill>
                <a:schemeClr val="bg1"/>
              </a:solidFill>
              <a:latin typeface="DS Eraser Cyr"/>
              <a:cs typeface="DS Eraser Cyr"/>
            </a:endParaRPr>
          </a:p>
          <a:p>
            <a:pPr marL="685800" indent="-685800">
              <a:buFont typeface="Eraser" pitchFamily="2" charset="0"/>
              <a:buChar char="-"/>
            </a:pPr>
            <a:r>
              <a:rPr lang="en-US" sz="4400" dirty="0" smtClean="0">
                <a:solidFill>
                  <a:schemeClr val="bg1"/>
                </a:solidFill>
                <a:latin typeface="DS Eraser Cyr"/>
                <a:cs typeface="DS Eraser Cyr"/>
              </a:rPr>
              <a:t>Updated rarely</a:t>
            </a:r>
          </a:p>
          <a:p>
            <a:r>
              <a:rPr lang="en-US" sz="4400" dirty="0" smtClean="0">
                <a:solidFill>
                  <a:schemeClr val="bg1"/>
                </a:solidFill>
                <a:latin typeface="DS Eraser Cyr"/>
                <a:cs typeface="DS Eraser Cyr"/>
              </a:rPr>
              <a:t>							</a:t>
            </a:r>
            <a:endParaRPr lang="en-US" sz="4400" dirty="0">
              <a:solidFill>
                <a:schemeClr val="bg1"/>
              </a:solidFill>
              <a:latin typeface="DS Eraser Cyr"/>
              <a:cs typeface="DS Eraser Cyr"/>
            </a:endParaRPr>
          </a:p>
          <a:p>
            <a:pPr marL="685800" indent="-685800">
              <a:buFont typeface="Eraser" pitchFamily="2" charset="0"/>
              <a:buChar char="-"/>
            </a:pPr>
            <a:r>
              <a:rPr lang="en-US" sz="4400" dirty="0" smtClean="0">
                <a:solidFill>
                  <a:schemeClr val="bg1"/>
                </a:solidFill>
                <a:latin typeface="DS Eraser Cyr"/>
                <a:cs typeface="DS Eraser Cyr"/>
              </a:rPr>
              <a:t>Requires special client</a:t>
            </a:r>
            <a:endParaRPr lang="en-GB" sz="4400" dirty="0">
              <a:solidFill>
                <a:schemeClr val="bg1"/>
              </a:solidFill>
              <a:latin typeface="DS Eraser Cyr"/>
              <a:cs typeface="DS Eraser Cyr"/>
            </a:endParaRPr>
          </a:p>
        </p:txBody>
      </p:sp>
    </p:spTree>
    <p:extLst>
      <p:ext uri="{BB962C8B-B14F-4D97-AF65-F5344CB8AC3E}">
        <p14:creationId xmlns:p14="http://schemas.microsoft.com/office/powerpoint/2010/main" val="304646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3528" y="155704"/>
            <a:ext cx="849694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Eraser" pitchFamily="2" charset="0"/>
              <a:buChar char="-"/>
            </a:pPr>
            <a:r>
              <a:rPr lang="en-US" sz="4400" dirty="0" smtClean="0">
                <a:solidFill>
                  <a:schemeClr val="bg1"/>
                </a:solidFill>
                <a:latin typeface="DS Eraser Cyr"/>
                <a:cs typeface="DS Eraser Cyr"/>
              </a:rPr>
              <a:t>Have to download huge files </a:t>
            </a:r>
            <a:r>
              <a:rPr lang="en-US" sz="4400" b="1" dirty="0" smtClean="0">
                <a:solidFill>
                  <a:schemeClr val="bg1"/>
                </a:solidFill>
                <a:latin typeface="DS Eraser Cyr"/>
                <a:cs typeface="DS Eraser Cyr"/>
              </a:rPr>
              <a:t>Before </a:t>
            </a:r>
            <a:r>
              <a:rPr lang="en-US" sz="4400" dirty="0" smtClean="0">
                <a:solidFill>
                  <a:schemeClr val="bg1"/>
                </a:solidFill>
                <a:latin typeface="DS Eraser Cyr"/>
                <a:cs typeface="DS Eraser Cyr"/>
              </a:rPr>
              <a:t>Searching</a:t>
            </a:r>
          </a:p>
          <a:p>
            <a:pPr marL="685800" indent="-685800">
              <a:buFont typeface="Eraser" pitchFamily="2" charset="0"/>
              <a:buChar char="-"/>
            </a:pPr>
            <a:endParaRPr lang="en-US" sz="4400" dirty="0" smtClean="0">
              <a:solidFill>
                <a:schemeClr val="bg1"/>
              </a:solidFill>
              <a:latin typeface="DS Eraser Cyr"/>
              <a:cs typeface="DS Eraser Cyr"/>
            </a:endParaRPr>
          </a:p>
          <a:p>
            <a:pPr marL="685800" indent="-685800">
              <a:buFont typeface="Eraser" pitchFamily="2" charset="0"/>
              <a:buChar char="-"/>
            </a:pPr>
            <a:r>
              <a:rPr lang="en-US" sz="4400" dirty="0" smtClean="0">
                <a:solidFill>
                  <a:schemeClr val="bg1"/>
                </a:solidFill>
                <a:latin typeface="DS Eraser Cyr"/>
                <a:cs typeface="DS Eraser Cyr"/>
              </a:rPr>
              <a:t>Updated rarely</a:t>
            </a:r>
          </a:p>
          <a:p>
            <a:r>
              <a:rPr lang="en-US" sz="4400" dirty="0" smtClean="0">
                <a:solidFill>
                  <a:schemeClr val="bg1"/>
                </a:solidFill>
                <a:latin typeface="DS Eraser Cyr"/>
                <a:cs typeface="DS Eraser Cyr"/>
              </a:rPr>
              <a:t>							</a:t>
            </a:r>
            <a:endParaRPr lang="en-US" sz="4400" dirty="0">
              <a:solidFill>
                <a:schemeClr val="bg1"/>
              </a:solidFill>
              <a:latin typeface="DS Eraser Cyr"/>
              <a:cs typeface="DS Eraser Cyr"/>
            </a:endParaRPr>
          </a:p>
          <a:p>
            <a:pPr marL="685800" indent="-685800">
              <a:buFont typeface="Eraser" pitchFamily="2" charset="0"/>
              <a:buChar char="-"/>
            </a:pPr>
            <a:r>
              <a:rPr lang="en-US" sz="4400" dirty="0" smtClean="0">
                <a:solidFill>
                  <a:schemeClr val="bg1"/>
                </a:solidFill>
                <a:latin typeface="DS Eraser Cyr"/>
                <a:cs typeface="DS Eraser Cyr"/>
              </a:rPr>
              <a:t>Requires special client</a:t>
            </a:r>
            <a:endParaRPr lang="en-GB" sz="4400" dirty="0">
              <a:solidFill>
                <a:schemeClr val="bg1"/>
              </a:solidFill>
              <a:latin typeface="DS Eraser Cyr"/>
              <a:cs typeface="DS Eraser Cyr"/>
            </a:endParaRPr>
          </a:p>
        </p:txBody>
      </p:sp>
      <p:sp>
        <p:nvSpPr>
          <p:cNvPr id="6" name="TextBox 5"/>
          <p:cNvSpPr txBox="1"/>
          <p:nvPr/>
        </p:nvSpPr>
        <p:spPr>
          <a:xfrm rot="19839641">
            <a:off x="6255142" y="2126522"/>
            <a:ext cx="2012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FF0000"/>
                </a:solidFill>
                <a:latin typeface="DS Eraser Cyr"/>
                <a:cs typeface="DS Eraser Cyr"/>
              </a:rPr>
              <a:t>F-</a:t>
            </a:r>
            <a:endParaRPr lang="en-GB" sz="4800" dirty="0">
              <a:solidFill>
                <a:srgbClr val="FF0000"/>
              </a:solidFill>
              <a:latin typeface="DS Eraser Cyr"/>
              <a:cs typeface="DS Eraser Cy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3" y="1869673"/>
            <a:ext cx="1785703" cy="132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" y="895308"/>
            <a:ext cx="8605358" cy="3352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992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1" y="895308"/>
            <a:ext cx="8605358" cy="3352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 descr="THANKS FOR THE DONATION, PALS!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532" y="548386"/>
            <a:ext cx="3932936" cy="404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8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Frog?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888" y="1063229"/>
            <a:ext cx="6080224" cy="380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1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Who’s good, who’s not?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323528" y="1221600"/>
            <a:ext cx="2304256" cy="9181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 err="1" smtClean="0"/>
              <a:t>NuGet</a:t>
            </a:r>
            <a:r>
              <a:rPr lang="en-US" sz="3600" dirty="0" smtClean="0"/>
              <a:t> </a:t>
            </a:r>
          </a:p>
          <a:p>
            <a:pPr marL="0" indent="0">
              <a:buNone/>
            </a:pPr>
            <a:r>
              <a:rPr lang="en-US" sz="3600" dirty="0" err="1" smtClean="0"/>
              <a:t>RubyGems</a:t>
            </a:r>
            <a:endParaRPr lang="en-US" sz="3600" dirty="0" smtClean="0"/>
          </a:p>
          <a:p>
            <a:pPr marL="0" indent="0">
              <a:buNone/>
            </a:pPr>
            <a:r>
              <a:rPr lang="en-US" sz="3600" dirty="0" err="1" smtClean="0"/>
              <a:t>PyPi</a:t>
            </a:r>
            <a:endParaRPr lang="en-US" sz="3600" dirty="0" smtClean="0"/>
          </a:p>
          <a:p>
            <a:pPr marL="0" indent="0">
              <a:buNone/>
            </a:pPr>
            <a:r>
              <a:rPr lang="en-US" sz="3600" dirty="0" err="1" smtClean="0"/>
              <a:t>Docker</a:t>
            </a:r>
            <a:endParaRPr lang="en-US" sz="3600" dirty="0"/>
          </a:p>
          <a:p>
            <a:pPr marL="0" indent="0">
              <a:buNone/>
            </a:pPr>
            <a:r>
              <a:rPr lang="en-US" sz="3600" dirty="0" smtClean="0"/>
              <a:t>Vagrant</a:t>
            </a:r>
          </a:p>
          <a:p>
            <a:pPr marL="0" indent="0">
              <a:buNone/>
            </a:pPr>
            <a:endParaRPr lang="en-GB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44208" y="1707654"/>
            <a:ext cx="2304256" cy="26642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 smtClean="0"/>
              <a:t>Deb</a:t>
            </a:r>
          </a:p>
          <a:p>
            <a:pPr marL="0" indent="0">
              <a:buNone/>
            </a:pPr>
            <a:r>
              <a:rPr lang="en-US" sz="3600" dirty="0" smtClean="0"/>
              <a:t>RPM</a:t>
            </a:r>
          </a:p>
          <a:p>
            <a:pPr marL="0" indent="0">
              <a:buNone/>
            </a:pPr>
            <a:r>
              <a:rPr lang="en-US" sz="3600" dirty="0" smtClean="0"/>
              <a:t>Maven</a:t>
            </a:r>
            <a:br>
              <a:rPr lang="en-US" sz="3600" dirty="0" smtClean="0"/>
            </a:br>
            <a:r>
              <a:rPr lang="en-US" sz="3600" dirty="0" err="1" smtClean="0"/>
              <a:t>CocoaPods</a:t>
            </a:r>
            <a:endParaRPr lang="en-US" sz="3600" dirty="0" smtClean="0"/>
          </a:p>
        </p:txBody>
      </p:sp>
      <p:pic>
        <p:nvPicPr>
          <p:cNvPr id="3074" name="Picture 2" descr="http://sagworks.files.wordpress.com/2007/04/042607-good-v-evil.jpg?w=45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228" y="1545637"/>
            <a:ext cx="3209544" cy="221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61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Who’s good, who’s not?</a:t>
            </a:r>
            <a:endParaRPr lang="en-GB" dirty="0"/>
          </a:p>
        </p:txBody>
      </p:sp>
      <p:pic>
        <p:nvPicPr>
          <p:cNvPr id="3074" name="Picture 2" descr="http://sagworks.files.wordpress.com/2007/04/042607-good-v-evil.jpg?w=45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228" y="1545637"/>
            <a:ext cx="3209544" cy="221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7380312" y="1599642"/>
            <a:ext cx="792088" cy="5400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7544924" y="1599642"/>
            <a:ext cx="627476" cy="11881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08304" y="1091630"/>
            <a:ext cx="1656184" cy="646331"/>
          </a:xfrm>
          <a:prstGeom prst="rect">
            <a:avLst/>
          </a:prstGeom>
          <a:solidFill>
            <a:srgbClr val="FFFF66"/>
          </a:solidFill>
          <a:ln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etaBold" charset="0"/>
              </a:rPr>
              <a:t>Good Excuse:</a:t>
            </a:r>
            <a:br>
              <a:rPr lang="en-US" dirty="0" smtClean="0">
                <a:latin typeface="MetaBold" charset="0"/>
              </a:rPr>
            </a:br>
            <a:r>
              <a:rPr lang="en-US" dirty="0" smtClean="0">
                <a:latin typeface="MetaBold" charset="0"/>
              </a:rPr>
              <a:t>old tools</a:t>
            </a:r>
            <a:endParaRPr lang="en-GB" dirty="0">
              <a:latin typeface="MetaBold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23528" y="1221600"/>
            <a:ext cx="2304256" cy="9181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MetaBold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MetaBold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MetaBold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MetaBold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MetaBold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3600" smtClean="0"/>
              <a:t>NuGet </a:t>
            </a:r>
          </a:p>
          <a:p>
            <a:pPr marL="0" indent="0">
              <a:buFont typeface="Arial" pitchFamily="34" charset="0"/>
              <a:buNone/>
            </a:pPr>
            <a:r>
              <a:rPr lang="en-US" sz="3600" smtClean="0"/>
              <a:t>RubyGems</a:t>
            </a:r>
          </a:p>
          <a:p>
            <a:pPr marL="0" indent="0">
              <a:buFont typeface="Arial" pitchFamily="34" charset="0"/>
              <a:buNone/>
            </a:pPr>
            <a:r>
              <a:rPr lang="en-US" sz="3600" smtClean="0"/>
              <a:t>PyPi</a:t>
            </a:r>
          </a:p>
          <a:p>
            <a:pPr marL="0" indent="0">
              <a:buFont typeface="Arial" pitchFamily="34" charset="0"/>
              <a:buNone/>
            </a:pPr>
            <a:r>
              <a:rPr lang="en-US" sz="3600" smtClean="0"/>
              <a:t>Docker</a:t>
            </a:r>
          </a:p>
          <a:p>
            <a:pPr marL="0" indent="0">
              <a:buFont typeface="Arial" pitchFamily="34" charset="0"/>
              <a:buNone/>
            </a:pPr>
            <a:r>
              <a:rPr lang="en-US" sz="3600" smtClean="0"/>
              <a:t>Vagrant</a:t>
            </a:r>
          </a:p>
          <a:p>
            <a:pPr marL="0" indent="0">
              <a:buFont typeface="Arial" pitchFamily="34" charset="0"/>
              <a:buNone/>
            </a:pPr>
            <a:endParaRPr lang="en-GB" sz="3600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4"/>
          </p:nvPr>
        </p:nvSpPr>
        <p:spPr>
          <a:xfrm>
            <a:off x="6444208" y="1707654"/>
            <a:ext cx="2304256" cy="26642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 smtClean="0"/>
              <a:t>Deb</a:t>
            </a:r>
          </a:p>
          <a:p>
            <a:pPr marL="0" indent="0">
              <a:buNone/>
            </a:pPr>
            <a:r>
              <a:rPr lang="en-US" sz="3600" dirty="0" smtClean="0"/>
              <a:t>RPM</a:t>
            </a:r>
          </a:p>
          <a:p>
            <a:pPr marL="0" indent="0">
              <a:buNone/>
            </a:pPr>
            <a:r>
              <a:rPr lang="en-US" sz="3600" dirty="0" smtClean="0"/>
              <a:t>Maven</a:t>
            </a:r>
            <a:br>
              <a:rPr lang="en-US" sz="3600" dirty="0" smtClean="0"/>
            </a:br>
            <a:r>
              <a:rPr lang="en-US" sz="3600" dirty="0" err="1" smtClean="0"/>
              <a:t>CocoaPods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74998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6"/>
          <p:cNvSpPr>
            <a:spLocks noGrp="1"/>
          </p:cNvSpPr>
          <p:nvPr>
            <p:ph type="ctrTitle"/>
          </p:nvPr>
        </p:nvSpPr>
        <p:spPr>
          <a:xfrm>
            <a:off x="2987824" y="1597820"/>
            <a:ext cx="5470376" cy="1102519"/>
          </a:xfrm>
        </p:spPr>
        <p:txBody>
          <a:bodyPr/>
          <a:lstStyle/>
          <a:p>
            <a:r>
              <a:rPr lang="en-US" dirty="0" smtClean="0">
                <a:latin typeface="Tribal Dragon" pitchFamily="2" charset="0"/>
              </a:rPr>
              <a:t>Lesson learned</a:t>
            </a:r>
            <a:endParaRPr lang="en-GB" dirty="0">
              <a:latin typeface="Tribal Dragon" pitchFamily="2" charset="0"/>
            </a:endParaRP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539552" y="2914650"/>
            <a:ext cx="8064896" cy="1314450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chemeClr val="tx1"/>
                </a:solidFill>
              </a:rPr>
              <a:t>Index on the server-side,</a:t>
            </a:r>
            <a:br>
              <a:rPr lang="en-US" sz="4800" dirty="0" smtClean="0">
                <a:solidFill>
                  <a:schemeClr val="tx1"/>
                </a:solidFill>
              </a:rPr>
            </a:br>
            <a:r>
              <a:rPr lang="en-US" sz="4800" dirty="0" smtClean="0">
                <a:solidFill>
                  <a:schemeClr val="tx1"/>
                </a:solidFill>
              </a:rPr>
              <a:t>expose query API</a:t>
            </a:r>
            <a:endParaRPr lang="en-GB" sz="4800" dirty="0">
              <a:solidFill>
                <a:schemeClr val="tx1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56" y="519523"/>
            <a:ext cx="1890236" cy="2181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572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0" dirty="0" smtClean="0">
                <a:latin typeface="Tribal Dragon" pitchFamily="2" charset="0"/>
              </a:rPr>
              <a:t>Story Number Two</a:t>
            </a:r>
            <a:endParaRPr lang="en-GB" sz="4800" b="0" dirty="0">
              <a:latin typeface="Tribal Dragon" pitchFamily="2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573530"/>
            <a:ext cx="7772400" cy="2731647"/>
          </a:xfrm>
        </p:spPr>
        <p:txBody>
          <a:bodyPr>
            <a:noAutofit/>
          </a:bodyPr>
          <a:lstStyle/>
          <a:p>
            <a:pPr algn="ctr"/>
            <a:r>
              <a:rPr lang="en-GB" sz="19900" dirty="0">
                <a:solidFill>
                  <a:schemeClr val="tx1"/>
                </a:solidFill>
                <a:latin typeface="HFF Chinese Dragon"/>
              </a:rPr>
              <a:t>A</a:t>
            </a:r>
            <a:endParaRPr lang="en-GB" sz="19900" dirty="0">
              <a:solidFill>
                <a:schemeClr val="tx1"/>
              </a:solidFill>
              <a:latin typeface="Tribal Drag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66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378" y="434340"/>
            <a:ext cx="5381244" cy="427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486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http://www.duepassinelmistero.com/alarico_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394" y="195487"/>
            <a:ext cx="2843213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Heinrich Heine</a:t>
            </a:r>
          </a:p>
        </p:txBody>
      </p:sp>
    </p:spTree>
    <p:extLst>
      <p:ext uri="{BB962C8B-B14F-4D97-AF65-F5344CB8AC3E}">
        <p14:creationId xmlns:p14="http://schemas.microsoft.com/office/powerpoint/2010/main" val="342698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http://www.duepassinelmistero.com/alarico_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394" y="195487"/>
            <a:ext cx="2843213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</a:t>
            </a:r>
            <a:r>
              <a:rPr lang="en-GB" dirty="0" smtClean="0"/>
              <a:t>einrich Heine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5908">
            <a:off x="2564857" y="731049"/>
            <a:ext cx="4014286" cy="280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888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000" y="87475"/>
            <a:ext cx="6100000" cy="4920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507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428" y="86356"/>
            <a:ext cx="6857144" cy="5057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527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428" y="0"/>
            <a:ext cx="6857144" cy="4871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24299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888" y="1063229"/>
            <a:ext cx="6080224" cy="38001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Frog?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050387">
            <a:off x="4935807" y="1749549"/>
            <a:ext cx="3816053" cy="25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5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i.qkme.me/3sr4y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292" y="466630"/>
            <a:ext cx="3705416" cy="421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8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https://devcentral.f5.com/weblogs/images/devcentral_f5_com/weblogs/macvittie/WindowsLiveWriter/AgentSmithWasRightNeverSendaHumantodoaMa_80C4/smith_clones_2.jpg"/>
          <p:cNvSpPr>
            <a:spLocks noChangeAspect="1" noChangeArrowheads="1"/>
          </p:cNvSpPr>
          <p:nvPr/>
        </p:nvSpPr>
        <p:spPr bwMode="auto">
          <a:xfrm>
            <a:off x="155575" y="-108346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MetaBold" charset="0"/>
            </a:endParaRPr>
          </a:p>
        </p:txBody>
      </p:sp>
      <p:pic>
        <p:nvPicPr>
          <p:cNvPr id="8202" name="Picture 10" descr="http://i.qkme.me/3sr50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533" y="849725"/>
            <a:ext cx="5194935" cy="344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17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326" y="108548"/>
            <a:ext cx="6453349" cy="4926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664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57" y="878893"/>
            <a:ext cx="8674286" cy="3385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300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57" y="878893"/>
            <a:ext cx="8674286" cy="3385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http://i.qkme.me/3sseo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50031"/>
            <a:ext cx="6191250" cy="464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67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0" dirty="0" smtClean="0">
                <a:latin typeface="Tribal Dragon" pitchFamily="2" charset="0"/>
              </a:rPr>
              <a:t>Story Number Two </a:t>
            </a:r>
            <a:br>
              <a:rPr lang="en-US" sz="4800" b="0" dirty="0" smtClean="0">
                <a:latin typeface="Tribal Dragon" pitchFamily="2" charset="0"/>
              </a:rPr>
            </a:br>
            <a:r>
              <a:rPr lang="en-US" sz="4800" b="0" dirty="0" smtClean="0">
                <a:latin typeface="Tribal Dragon" pitchFamily="2" charset="0"/>
              </a:rPr>
              <a:t>(and a half)</a:t>
            </a:r>
            <a:endParaRPr lang="en-GB" sz="4800" b="0" dirty="0">
              <a:latin typeface="Tribal Dragon" pitchFamily="2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848215"/>
            <a:ext cx="7772400" cy="2731647"/>
          </a:xfrm>
        </p:spPr>
        <p:txBody>
          <a:bodyPr>
            <a:noAutofit/>
          </a:bodyPr>
          <a:lstStyle/>
          <a:p>
            <a:pPr algn="ctr"/>
            <a:r>
              <a:rPr lang="en-GB" sz="19900" dirty="0" smtClean="0">
                <a:solidFill>
                  <a:schemeClr val="tx1"/>
                </a:solidFill>
                <a:latin typeface="HFF Chinese Dragon"/>
              </a:rPr>
              <a:t>A</a:t>
            </a:r>
            <a:r>
              <a:rPr lang="en-GB" sz="9600" dirty="0">
                <a:solidFill>
                  <a:schemeClr val="tx1"/>
                </a:solidFill>
                <a:latin typeface="HFF Chinese Dragon"/>
              </a:rPr>
              <a:t>A</a:t>
            </a:r>
            <a:endParaRPr lang="en-GB" sz="9600" dirty="0">
              <a:solidFill>
                <a:schemeClr val="tx1"/>
              </a:solidFill>
              <a:latin typeface="Tribal Drag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49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He cut his ear off </a:t>
            </a:r>
            <a:br>
              <a:rPr lang="en-US" dirty="0" smtClean="0"/>
            </a:br>
            <a:r>
              <a:rPr lang="en-US" dirty="0" smtClean="0"/>
              <a:t>and died unappreciated</a:t>
            </a:r>
            <a:endParaRPr lang="en-GB" dirty="0"/>
          </a:p>
        </p:txBody>
      </p:sp>
      <p:pic>
        <p:nvPicPr>
          <p:cNvPr id="6146" name="Picture 2" descr="File:Vincent Willem van Gogh 1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381" y="1296510"/>
            <a:ext cx="3224784" cy="365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10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/>
          <p:cNvSpPr>
            <a:spLocks noGrp="1"/>
          </p:cNvSpPr>
          <p:nvPr>
            <p:ph type="ctrTitle"/>
          </p:nvPr>
        </p:nvSpPr>
        <p:spPr>
          <a:xfrm>
            <a:off x="2987824" y="1597820"/>
            <a:ext cx="5470376" cy="1102519"/>
          </a:xfrm>
        </p:spPr>
        <p:txBody>
          <a:bodyPr/>
          <a:lstStyle/>
          <a:p>
            <a:r>
              <a:rPr lang="en-US" smtClean="0">
                <a:latin typeface="Tribal Dragon" pitchFamily="2" charset="0"/>
              </a:rPr>
              <a:t>Lesson learned</a:t>
            </a:r>
            <a:endParaRPr lang="en-GB" dirty="0">
              <a:latin typeface="Tribal Dragon" pitchFamily="2" charset="0"/>
            </a:endParaRP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467544" y="2914650"/>
            <a:ext cx="8496944" cy="1314450"/>
          </a:xfrm>
        </p:spPr>
        <p:txBody>
          <a:bodyPr>
            <a:noAutofit/>
          </a:bodyPr>
          <a:lstStyle/>
          <a:p>
            <a:r>
              <a:rPr lang="en-US" sz="4400" dirty="0" smtClean="0">
                <a:solidFill>
                  <a:schemeClr val="tx1"/>
                </a:solidFill>
              </a:rPr>
              <a:t>Authenticate by public identity;</a:t>
            </a:r>
          </a:p>
          <a:p>
            <a:r>
              <a:rPr lang="en-US" sz="4400" dirty="0" smtClean="0">
                <a:solidFill>
                  <a:schemeClr val="tx1"/>
                </a:solidFill>
              </a:rPr>
              <a:t>Give credit to the developer</a:t>
            </a:r>
            <a:endParaRPr lang="en-GB" sz="4400" dirty="0">
              <a:solidFill>
                <a:schemeClr val="tx1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56" y="519523"/>
            <a:ext cx="1890236" cy="2181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692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333" y="974988"/>
            <a:ext cx="5533334" cy="319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813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Identified, credited. Well Done.</a:t>
            </a:r>
            <a:endParaRPr lang="en-GB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524" y="1059582"/>
            <a:ext cx="4840952" cy="39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613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888" y="1063229"/>
            <a:ext cx="6080224" cy="38001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Frog?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050387">
            <a:off x="4935807" y="1749549"/>
            <a:ext cx="3816053" cy="2545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9376" t="13601" r="10762" b="26201"/>
          <a:stretch/>
        </p:blipFill>
        <p:spPr>
          <a:xfrm rot="1582539">
            <a:off x="471492" y="2420821"/>
            <a:ext cx="3302920" cy="194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333" y="234512"/>
            <a:ext cx="5949334" cy="4674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233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048" y="234512"/>
            <a:ext cx="5505904" cy="4674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021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00" y="0"/>
            <a:ext cx="50404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19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00" y="0"/>
            <a:ext cx="50404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74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00" y="0"/>
            <a:ext cx="5040401" cy="51435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861347" y="3702635"/>
            <a:ext cx="3950262" cy="647673"/>
            <a:chOff x="5945647" y="4911272"/>
            <a:chExt cx="3950262" cy="863558"/>
          </a:xfrm>
        </p:grpSpPr>
        <p:sp>
          <p:nvSpPr>
            <p:cNvPr id="9" name="Trapezoid 8"/>
            <p:cNvSpPr/>
            <p:nvPr/>
          </p:nvSpPr>
          <p:spPr>
            <a:xfrm rot="8100000">
              <a:off x="5945647" y="4911272"/>
              <a:ext cx="3950262" cy="435250"/>
            </a:xfrm>
            <a:prstGeom prst="trapezoid">
              <a:avLst>
                <a:gd name="adj" fmla="val 100045"/>
              </a:avLst>
            </a:prstGeom>
            <a:solidFill>
              <a:srgbClr val="42A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latin typeface="MetaBold" charset="0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 rot="-2700000">
              <a:off x="6413262" y="5532082"/>
              <a:ext cx="2055082" cy="242748"/>
              <a:chOff x="3501029" y="3690564"/>
              <a:chExt cx="2055082" cy="242748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029" y="3808906"/>
                <a:ext cx="602237" cy="124406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85329" y="3690564"/>
                <a:ext cx="401319" cy="230118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9428" y="3730552"/>
                <a:ext cx="676683" cy="179363"/>
              </a:xfrm>
              <a:prstGeom prst="rect">
                <a:avLst/>
              </a:prstGeom>
            </p:spPr>
          </p:pic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789933">
            <a:off x="6059718" y="2932388"/>
            <a:ext cx="1016565" cy="24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5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0" dirty="0" smtClean="0">
                <a:latin typeface="Tribal Dragon" pitchFamily="2" charset="0"/>
              </a:rPr>
              <a:t>Story Number Three</a:t>
            </a:r>
            <a:endParaRPr lang="en-GB" sz="4800" b="0" dirty="0">
              <a:latin typeface="Tribal Dragon" pitchFamily="2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573530"/>
            <a:ext cx="7772400" cy="2731647"/>
          </a:xfrm>
        </p:spPr>
        <p:txBody>
          <a:bodyPr>
            <a:noAutofit/>
          </a:bodyPr>
          <a:lstStyle/>
          <a:p>
            <a:pPr algn="ctr"/>
            <a:r>
              <a:rPr lang="en-GB" sz="19900" dirty="0" smtClean="0">
                <a:solidFill>
                  <a:schemeClr val="tx1"/>
                </a:solidFill>
                <a:latin typeface="HFF Chinese Dragon"/>
              </a:rPr>
              <a:t>C</a:t>
            </a:r>
            <a:endParaRPr lang="en-GB" sz="19900" dirty="0">
              <a:solidFill>
                <a:schemeClr val="tx1"/>
              </a:solidFill>
              <a:latin typeface="Tribal Drag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23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Imagine a typical windows user</a:t>
            </a:r>
            <a:endParaRPr lang="en-GB" dirty="0"/>
          </a:p>
        </p:txBody>
      </p:sp>
      <p:pic>
        <p:nvPicPr>
          <p:cNvPr id="25602" name="Picture 2" descr="http://i.qkme.me/3sswy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328" y="1035523"/>
            <a:ext cx="5417344" cy="405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47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106" y="253067"/>
            <a:ext cx="5995788" cy="4637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318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http://i.qkme.me/3ssx7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95486"/>
            <a:ext cx="4752528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66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Depending on name only</a:t>
            </a:r>
            <a:endParaRPr lang="en-GB" dirty="0"/>
          </a:p>
        </p:txBody>
      </p:sp>
      <p:pic>
        <p:nvPicPr>
          <p:cNvPr id="14338" name="Picture 2" descr="http://collab-maint.alioth.debian.org/debtree/aptitud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189831"/>
            <a:ext cx="7343775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0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888" y="1063229"/>
            <a:ext cx="6080224" cy="38001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050387">
            <a:off x="4935807" y="1749549"/>
            <a:ext cx="3816053" cy="2545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Frog?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9376" t="13601" r="10762" b="26201"/>
          <a:stretch/>
        </p:blipFill>
        <p:spPr>
          <a:xfrm rot="1582539">
            <a:off x="471492" y="2420821"/>
            <a:ext cx="3302920" cy="1945555"/>
          </a:xfrm>
          <a:prstGeom prst="rect">
            <a:avLst/>
          </a:prstGeom>
        </p:spPr>
      </p:pic>
      <p:pic>
        <p:nvPicPr>
          <p:cNvPr id="7" name="Picture 6" descr="https://fbcdn-sphotos-e-a.akamaihd.net/hphotos-ak-prn1/16811_305871812856614_308546845_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324" y="1205230"/>
            <a:ext cx="2475929" cy="203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Depending on name only</a:t>
            </a:r>
            <a:endParaRPr lang="en-GB" dirty="0"/>
          </a:p>
        </p:txBody>
      </p:sp>
      <p:pic>
        <p:nvPicPr>
          <p:cNvPr id="14338" name="Picture 2" descr="http://collab-maint.alioth.debian.org/debtree/aptitud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189831"/>
            <a:ext cx="7343775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/>
          <p:cNvCxnSpPr>
            <a:stCxn id="5" idx="2"/>
          </p:cNvCxnSpPr>
          <p:nvPr/>
        </p:nvCxnSpPr>
        <p:spPr>
          <a:xfrm flipH="1">
            <a:off x="7596336" y="1144416"/>
            <a:ext cx="647552" cy="3472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415796" y="221086"/>
            <a:ext cx="1656184" cy="923330"/>
          </a:xfrm>
          <a:prstGeom prst="rect">
            <a:avLst/>
          </a:prstGeom>
          <a:solidFill>
            <a:srgbClr val="FFFF66"/>
          </a:solidFill>
          <a:ln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etaBold" charset="0"/>
              </a:rPr>
              <a:t>Where’s the version, dude?!</a:t>
            </a:r>
            <a:endParaRPr lang="en-GB" dirty="0">
              <a:latin typeface="Meta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54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9512" y="3318850"/>
            <a:ext cx="7772400" cy="1021556"/>
          </a:xfrm>
        </p:spPr>
        <p:txBody>
          <a:bodyPr>
            <a:normAutofit fontScale="90000"/>
          </a:bodyPr>
          <a:lstStyle/>
          <a:p>
            <a:pPr algn="l"/>
            <a:r>
              <a:rPr lang="en-US" b="0" dirty="0" smtClean="0">
                <a:latin typeface="MetaBold" charset="0"/>
                <a:ea typeface="MetaBold" charset="0"/>
                <a:cs typeface="MetaBold" charset="0"/>
              </a:rPr>
              <a:t>Time for the</a:t>
            </a:r>
            <a:br>
              <a:rPr lang="en-US" b="0" dirty="0" smtClean="0">
                <a:latin typeface="MetaBold" charset="0"/>
                <a:ea typeface="MetaBold" charset="0"/>
                <a:cs typeface="MetaBold" charset="0"/>
              </a:rPr>
            </a:br>
            <a:r>
              <a:rPr lang="en-US" b="0" dirty="0" smtClean="0">
                <a:latin typeface="MetaBold" charset="0"/>
                <a:ea typeface="MetaBold" charset="0"/>
                <a:cs typeface="MetaBold" charset="0"/>
              </a:rPr>
              <a:t> </a:t>
            </a:r>
            <a:r>
              <a:rPr lang="en-US" b="0" dirty="0" err="1" smtClean="0">
                <a:latin typeface="MetaBold" charset="0"/>
                <a:ea typeface="MetaBold" charset="0"/>
                <a:cs typeface="MetaBold" charset="0"/>
              </a:rPr>
              <a:t>boromir</a:t>
            </a:r>
            <a:r>
              <a:rPr lang="en-US" b="0" dirty="0" smtClean="0">
                <a:latin typeface="MetaBold" charset="0"/>
                <a:ea typeface="MetaBold" charset="0"/>
                <a:cs typeface="MetaBold" charset="0"/>
              </a:rPr>
              <a:t> Meme!</a:t>
            </a:r>
            <a:endParaRPr lang="en-GB" b="0" dirty="0">
              <a:latin typeface="MetaBold" charset="0"/>
              <a:ea typeface="MetaBold" charset="0"/>
              <a:cs typeface="MetaBold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79512" y="2193709"/>
            <a:ext cx="7772400" cy="1125140"/>
          </a:xfrm>
        </p:spPr>
        <p:txBody>
          <a:bodyPr/>
          <a:lstStyle/>
          <a:p>
            <a:r>
              <a:rPr lang="en-US" dirty="0" smtClean="0">
                <a:ea typeface="MetaBold" charset="0"/>
                <a:cs typeface="MetaBold" charset="0"/>
              </a:rPr>
              <a:t>You knew it is coming!</a:t>
            </a:r>
            <a:endParaRPr lang="en-GB" dirty="0">
              <a:ea typeface="MetaBold" charset="0"/>
              <a:cs typeface="MetaBold" charset="0"/>
            </a:endParaRPr>
          </a:p>
        </p:txBody>
      </p:sp>
      <p:pic>
        <p:nvPicPr>
          <p:cNvPr id="3074" name="Picture 2" descr="http://i.qkme.me/3v8zz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572" y="0"/>
            <a:ext cx="3420428" cy="513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4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i.qkme.me/3ss74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277" y="729853"/>
            <a:ext cx="6245447" cy="368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54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5" y="195486"/>
            <a:ext cx="5733334" cy="1790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381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5" y="195486"/>
            <a:ext cx="5733334" cy="1790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8" y="2095523"/>
            <a:ext cx="6314286" cy="2752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034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Namespace Troubles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2781863"/>
              </p:ext>
            </p:extLst>
          </p:nvPr>
        </p:nvGraphicFramePr>
        <p:xfrm>
          <a:off x="395536" y="1082676"/>
          <a:ext cx="8229600" cy="77724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882552"/>
                <a:gridCol w="1800200"/>
                <a:gridCol w="2376264"/>
                <a:gridCol w="2170584"/>
              </a:tblGrid>
              <a:tr h="777240"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MetaBold" charset="0"/>
                        </a:rPr>
                        <a:t>Scope</a:t>
                      </a:r>
                      <a:endParaRPr lang="en-GB" sz="2300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MetaBold" charset="0"/>
                        </a:rPr>
                        <a:t>Trouble</a:t>
                      </a:r>
                      <a:endParaRPr lang="en-GB" sz="2300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MetaBold" charset="0"/>
                        </a:rPr>
                        <a:t>Examples</a:t>
                      </a:r>
                      <a:endParaRPr lang="en-GB" sz="2300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MetaBold" charset="0"/>
                        </a:rPr>
                        <a:t>Work-around</a:t>
                      </a:r>
                      <a:endParaRPr lang="en-GB" sz="2300" dirty="0">
                        <a:latin typeface="MetaBold" charset="0"/>
                      </a:endParaRPr>
                    </a:p>
                  </a:txBody>
                  <a:tcPr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804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Namespace Troubles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4575239"/>
              </p:ext>
            </p:extLst>
          </p:nvPr>
        </p:nvGraphicFramePr>
        <p:xfrm>
          <a:off x="395536" y="1082676"/>
          <a:ext cx="8229600" cy="261747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882552"/>
                <a:gridCol w="1800200"/>
                <a:gridCol w="2376264"/>
                <a:gridCol w="2170584"/>
              </a:tblGrid>
              <a:tr h="777240"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MetaBold" charset="0"/>
                        </a:rPr>
                        <a:t>Scope</a:t>
                      </a:r>
                      <a:endParaRPr lang="en-GB" sz="2300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MetaBold" charset="0"/>
                        </a:rPr>
                        <a:t>Trouble</a:t>
                      </a:r>
                      <a:endParaRPr lang="en-GB" sz="2300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MetaBold" charset="0"/>
                        </a:rPr>
                        <a:t>Examples</a:t>
                      </a:r>
                      <a:endParaRPr lang="en-GB" sz="2300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MetaBold" charset="0"/>
                        </a:rPr>
                        <a:t>Work-around</a:t>
                      </a:r>
                      <a:endParaRPr lang="en-GB" sz="2300" dirty="0">
                        <a:latin typeface="MetaBold" charset="0"/>
                      </a:endParaRPr>
                    </a:p>
                  </a:txBody>
                  <a:tcPr marT="34290" marB="34290"/>
                </a:tc>
              </a:tr>
              <a:tr h="1840230">
                <a:tc>
                  <a:txBody>
                    <a:bodyPr/>
                    <a:lstStyle/>
                    <a:p>
                      <a:r>
                        <a:rPr lang="en-US" sz="2300" b="1" dirty="0" smtClean="0">
                          <a:latin typeface="MetaBold" charset="0"/>
                        </a:rPr>
                        <a:t>System</a:t>
                      </a:r>
                      <a:endParaRPr lang="en-GB" sz="2300" b="1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MetaBold" charset="0"/>
                        </a:rPr>
                        <a:t>Can’t use</a:t>
                      </a:r>
                      <a:r>
                        <a:rPr lang="en-US" sz="2300" baseline="0" dirty="0" smtClean="0">
                          <a:latin typeface="MetaBold" charset="0"/>
                        </a:rPr>
                        <a:t> multiple versions,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aseline="0" dirty="0" smtClean="0">
                          <a:latin typeface="MetaBold" charset="0"/>
                        </a:rPr>
                        <a:t>update all</a:t>
                      </a:r>
                      <a:endParaRPr lang="en-GB" sz="2300" dirty="0" smtClean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GB" sz="2300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GB" sz="2300" dirty="0">
                        <a:latin typeface="MetaBold" charset="0"/>
                      </a:endParaRPr>
                    </a:p>
                  </a:txBody>
                  <a:tcPr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824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Namespace Troubles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1222367"/>
              </p:ext>
            </p:extLst>
          </p:nvPr>
        </p:nvGraphicFramePr>
        <p:xfrm>
          <a:off x="395536" y="1082676"/>
          <a:ext cx="8229600" cy="261747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882552"/>
                <a:gridCol w="1800200"/>
                <a:gridCol w="2376264"/>
                <a:gridCol w="2170584"/>
              </a:tblGrid>
              <a:tr h="777240"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MetaBold" charset="0"/>
                        </a:rPr>
                        <a:t>Scope</a:t>
                      </a:r>
                      <a:endParaRPr lang="en-GB" sz="2300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MetaBold" charset="0"/>
                        </a:rPr>
                        <a:t>Trouble</a:t>
                      </a:r>
                      <a:endParaRPr lang="en-GB" sz="2300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MetaBold" charset="0"/>
                        </a:rPr>
                        <a:t>Examples</a:t>
                      </a:r>
                      <a:endParaRPr lang="en-GB" sz="2300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MetaBold" charset="0"/>
                        </a:rPr>
                        <a:t>Work-around</a:t>
                      </a:r>
                      <a:endParaRPr lang="en-GB" sz="2300" dirty="0">
                        <a:latin typeface="MetaBold" charset="0"/>
                      </a:endParaRPr>
                    </a:p>
                  </a:txBody>
                  <a:tcPr marT="34290" marB="34290"/>
                </a:tc>
              </a:tr>
              <a:tr h="1840230">
                <a:tc>
                  <a:txBody>
                    <a:bodyPr/>
                    <a:lstStyle/>
                    <a:p>
                      <a:r>
                        <a:rPr lang="en-US" sz="2300" b="1" dirty="0" smtClean="0">
                          <a:latin typeface="MetaBold" charset="0"/>
                        </a:rPr>
                        <a:t>System</a:t>
                      </a:r>
                      <a:endParaRPr lang="en-GB" sz="2300" b="1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MetaBold" charset="0"/>
                        </a:rPr>
                        <a:t>Can’t use</a:t>
                      </a:r>
                      <a:r>
                        <a:rPr lang="en-US" sz="2300" baseline="0" dirty="0" smtClean="0">
                          <a:latin typeface="MetaBold" charset="0"/>
                        </a:rPr>
                        <a:t> multiple versions,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aseline="0" dirty="0" smtClean="0">
                          <a:latin typeface="MetaBold" charset="0"/>
                        </a:rPr>
                        <a:t>update all</a:t>
                      </a:r>
                      <a:endParaRPr lang="en-GB" sz="2300" dirty="0" smtClean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MetaBold" charset="0"/>
                        </a:rPr>
                        <a:t>RPMs, Ruby, Groovy</a:t>
                      </a:r>
                      <a:endParaRPr lang="en-GB" sz="2300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GB" sz="2300" dirty="0">
                        <a:latin typeface="MetaBold" charset="0"/>
                      </a:endParaRPr>
                    </a:p>
                  </a:txBody>
                  <a:tcPr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003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Namespace Troubles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6876560"/>
              </p:ext>
            </p:extLst>
          </p:nvPr>
        </p:nvGraphicFramePr>
        <p:xfrm>
          <a:off x="395536" y="1082676"/>
          <a:ext cx="8229600" cy="261747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882552"/>
                <a:gridCol w="1800200"/>
                <a:gridCol w="2376264"/>
                <a:gridCol w="2170584"/>
              </a:tblGrid>
              <a:tr h="777240"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MetaBold" charset="0"/>
                        </a:rPr>
                        <a:t>Scope</a:t>
                      </a:r>
                      <a:endParaRPr lang="en-GB" sz="2300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MetaBold" charset="0"/>
                        </a:rPr>
                        <a:t>Trouble</a:t>
                      </a:r>
                      <a:endParaRPr lang="en-GB" sz="2300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MetaBold" charset="0"/>
                        </a:rPr>
                        <a:t>Examples</a:t>
                      </a:r>
                      <a:endParaRPr lang="en-GB" sz="2300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MetaBold" charset="0"/>
                        </a:rPr>
                        <a:t>Work-around</a:t>
                      </a:r>
                      <a:endParaRPr lang="en-GB" sz="2300" dirty="0">
                        <a:latin typeface="MetaBold" charset="0"/>
                      </a:endParaRPr>
                    </a:p>
                  </a:txBody>
                  <a:tcPr marT="34290" marB="34290"/>
                </a:tc>
              </a:tr>
              <a:tr h="1840230">
                <a:tc>
                  <a:txBody>
                    <a:bodyPr/>
                    <a:lstStyle/>
                    <a:p>
                      <a:r>
                        <a:rPr lang="en-US" sz="2300" b="1" dirty="0" smtClean="0">
                          <a:latin typeface="MetaBold" charset="0"/>
                        </a:rPr>
                        <a:t>System</a:t>
                      </a:r>
                      <a:endParaRPr lang="en-GB" sz="2300" b="1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MetaBold" charset="0"/>
                        </a:rPr>
                        <a:t>Can’t use</a:t>
                      </a:r>
                      <a:r>
                        <a:rPr lang="en-US" sz="2300" baseline="0" dirty="0" smtClean="0">
                          <a:latin typeface="MetaBold" charset="0"/>
                        </a:rPr>
                        <a:t> multiple versions,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aseline="0" dirty="0" smtClean="0">
                          <a:latin typeface="MetaBold" charset="0"/>
                        </a:rPr>
                        <a:t>update all</a:t>
                      </a:r>
                      <a:endParaRPr lang="en-GB" sz="2300" dirty="0" smtClean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MetaBold" charset="0"/>
                        </a:rPr>
                        <a:t>RPMs, Ruby, Groovy</a:t>
                      </a:r>
                      <a:endParaRPr lang="en-GB" sz="2300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MetaBold" charset="0"/>
                        </a:rPr>
                        <a:t>RVM,</a:t>
                      </a:r>
                      <a:r>
                        <a:rPr lang="en-US" sz="2300" baseline="0" dirty="0" smtClean="0">
                          <a:latin typeface="MetaBold" charset="0"/>
                        </a:rPr>
                        <a:t> GVM,</a:t>
                      </a:r>
                      <a:endParaRPr lang="en-GB" sz="2300" dirty="0" smtClean="0">
                        <a:latin typeface="MetaBold" charset="0"/>
                      </a:endParaRPr>
                    </a:p>
                    <a:p>
                      <a:r>
                        <a:rPr lang="en-US" sz="2300" baseline="0" dirty="0" smtClean="0">
                          <a:latin typeface="MetaBold" charset="0"/>
                        </a:rPr>
                        <a:t>Homebrew</a:t>
                      </a:r>
                      <a:endParaRPr lang="en-GB" sz="2300" dirty="0">
                        <a:latin typeface="MetaBold" charset="0"/>
                      </a:endParaRPr>
                    </a:p>
                  </a:txBody>
                  <a:tcPr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164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Namespace Troubles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4327258"/>
              </p:ext>
            </p:extLst>
          </p:nvPr>
        </p:nvGraphicFramePr>
        <p:xfrm>
          <a:off x="395536" y="1082676"/>
          <a:ext cx="8229600" cy="374904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882552"/>
                <a:gridCol w="1800200"/>
                <a:gridCol w="2376264"/>
                <a:gridCol w="2170584"/>
              </a:tblGrid>
              <a:tr h="777240"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MetaBold" charset="0"/>
                        </a:rPr>
                        <a:t>Scope</a:t>
                      </a:r>
                      <a:endParaRPr lang="en-GB" sz="2300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MetaBold" charset="0"/>
                        </a:rPr>
                        <a:t>Trouble</a:t>
                      </a:r>
                      <a:endParaRPr lang="en-GB" sz="2300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MetaBold" charset="0"/>
                        </a:rPr>
                        <a:t>Examples</a:t>
                      </a:r>
                      <a:endParaRPr lang="en-GB" sz="2300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MetaBold" charset="0"/>
                        </a:rPr>
                        <a:t>Work-around</a:t>
                      </a:r>
                      <a:endParaRPr lang="en-GB" sz="2300" dirty="0">
                        <a:latin typeface="MetaBold" charset="0"/>
                      </a:endParaRPr>
                    </a:p>
                  </a:txBody>
                  <a:tcPr marT="34290" marB="34290"/>
                </a:tc>
              </a:tr>
              <a:tr h="1840230">
                <a:tc>
                  <a:txBody>
                    <a:bodyPr/>
                    <a:lstStyle/>
                    <a:p>
                      <a:r>
                        <a:rPr lang="en-US" sz="2300" b="1" dirty="0" smtClean="0">
                          <a:latin typeface="MetaBold" charset="0"/>
                        </a:rPr>
                        <a:t>System</a:t>
                      </a:r>
                      <a:endParaRPr lang="en-GB" sz="2300" b="1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MetaBold" charset="0"/>
                        </a:rPr>
                        <a:t>Can’t use</a:t>
                      </a:r>
                      <a:r>
                        <a:rPr lang="en-US" sz="2300" baseline="0" dirty="0" smtClean="0">
                          <a:latin typeface="MetaBold" charset="0"/>
                        </a:rPr>
                        <a:t> multiple versions,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aseline="0" dirty="0" smtClean="0">
                          <a:latin typeface="MetaBold" charset="0"/>
                        </a:rPr>
                        <a:t>update all</a:t>
                      </a:r>
                      <a:endParaRPr lang="en-GB" sz="2300" dirty="0" smtClean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MetaBold" charset="0"/>
                        </a:rPr>
                        <a:t>RPMs, Ruby, Groovy</a:t>
                      </a:r>
                      <a:endParaRPr lang="en-GB" sz="2300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MetaBold" charset="0"/>
                        </a:rPr>
                        <a:t>RVM,</a:t>
                      </a:r>
                      <a:r>
                        <a:rPr lang="en-US" sz="2300" baseline="0" dirty="0" smtClean="0">
                          <a:latin typeface="MetaBold" charset="0"/>
                        </a:rPr>
                        <a:t> GVM,</a:t>
                      </a:r>
                      <a:endParaRPr lang="en-GB" sz="2300" dirty="0" smtClean="0">
                        <a:latin typeface="MetaBold" charset="0"/>
                      </a:endParaRPr>
                    </a:p>
                    <a:p>
                      <a:r>
                        <a:rPr lang="en-US" sz="2300" baseline="0" dirty="0" smtClean="0">
                          <a:latin typeface="MetaBold" charset="0"/>
                        </a:rPr>
                        <a:t>Homebrew</a:t>
                      </a:r>
                      <a:endParaRPr lang="en-GB" sz="2300" dirty="0">
                        <a:latin typeface="MetaBold" charset="0"/>
                      </a:endParaRPr>
                    </a:p>
                  </a:txBody>
                  <a:tcPr marT="34290" marB="34290"/>
                </a:tc>
              </a:tr>
              <a:tr h="1131570">
                <a:tc>
                  <a:txBody>
                    <a:bodyPr/>
                    <a:lstStyle/>
                    <a:p>
                      <a:r>
                        <a:rPr lang="en-US" sz="2300" b="1" dirty="0" smtClean="0">
                          <a:latin typeface="MetaBold" charset="0"/>
                        </a:rPr>
                        <a:t>Platform</a:t>
                      </a:r>
                      <a:endParaRPr lang="en-GB" sz="2300" b="1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2300" dirty="0" err="1" smtClean="0">
                          <a:latin typeface="MetaBold" charset="0"/>
                        </a:rPr>
                        <a:t>Classpath</a:t>
                      </a:r>
                      <a:r>
                        <a:rPr lang="en-US" sz="2300" dirty="0" smtClean="0">
                          <a:latin typeface="MetaBold" charset="0"/>
                        </a:rPr>
                        <a:t>/</a:t>
                      </a:r>
                      <a:br>
                        <a:rPr lang="en-US" sz="2300" dirty="0" smtClean="0">
                          <a:latin typeface="MetaBold" charset="0"/>
                        </a:rPr>
                      </a:br>
                      <a:r>
                        <a:rPr lang="en-US" sz="2300" dirty="0" smtClean="0">
                          <a:latin typeface="MetaBold" charset="0"/>
                        </a:rPr>
                        <a:t>DLL hell</a:t>
                      </a:r>
                      <a:endParaRPr lang="en-GB" sz="2300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GB" sz="2300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GB" sz="2300" dirty="0">
                        <a:latin typeface="MetaBold" charset="0"/>
                      </a:endParaRPr>
                    </a:p>
                  </a:txBody>
                  <a:tcPr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286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0"/>
            <a:ext cx="4694485" cy="140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3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Namespace Troubles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2942673"/>
              </p:ext>
            </p:extLst>
          </p:nvPr>
        </p:nvGraphicFramePr>
        <p:xfrm>
          <a:off x="395536" y="1082676"/>
          <a:ext cx="8229600" cy="374904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882552"/>
                <a:gridCol w="1800200"/>
                <a:gridCol w="2376264"/>
                <a:gridCol w="2170584"/>
              </a:tblGrid>
              <a:tr h="777240"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MetaBold" charset="0"/>
                        </a:rPr>
                        <a:t>Scope</a:t>
                      </a:r>
                      <a:endParaRPr lang="en-GB" sz="2300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MetaBold" charset="0"/>
                        </a:rPr>
                        <a:t>Trouble</a:t>
                      </a:r>
                      <a:endParaRPr lang="en-GB" sz="2300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MetaBold" charset="0"/>
                        </a:rPr>
                        <a:t>Examples</a:t>
                      </a:r>
                      <a:endParaRPr lang="en-GB" sz="2300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MetaBold" charset="0"/>
                        </a:rPr>
                        <a:t>Work-around</a:t>
                      </a:r>
                      <a:endParaRPr lang="en-GB" sz="2300" dirty="0">
                        <a:latin typeface="MetaBold" charset="0"/>
                      </a:endParaRPr>
                    </a:p>
                  </a:txBody>
                  <a:tcPr marT="34290" marB="34290"/>
                </a:tc>
              </a:tr>
              <a:tr h="1840230">
                <a:tc>
                  <a:txBody>
                    <a:bodyPr/>
                    <a:lstStyle/>
                    <a:p>
                      <a:r>
                        <a:rPr lang="en-US" sz="2300" b="1" dirty="0" smtClean="0">
                          <a:latin typeface="MetaBold" charset="0"/>
                        </a:rPr>
                        <a:t>System</a:t>
                      </a:r>
                      <a:endParaRPr lang="en-GB" sz="2300" b="1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MetaBold" charset="0"/>
                        </a:rPr>
                        <a:t>Can’t use</a:t>
                      </a:r>
                      <a:r>
                        <a:rPr lang="en-US" sz="2300" baseline="0" dirty="0" smtClean="0">
                          <a:latin typeface="MetaBold" charset="0"/>
                        </a:rPr>
                        <a:t> multiple versions,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aseline="0" dirty="0" smtClean="0">
                          <a:latin typeface="MetaBold" charset="0"/>
                        </a:rPr>
                        <a:t>update all</a:t>
                      </a:r>
                      <a:endParaRPr lang="en-GB" sz="2300" dirty="0" smtClean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MetaBold" charset="0"/>
                        </a:rPr>
                        <a:t>RPMs, Ruby, Groovy</a:t>
                      </a:r>
                      <a:endParaRPr lang="en-GB" sz="2300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MetaBold" charset="0"/>
                        </a:rPr>
                        <a:t>RVM,</a:t>
                      </a:r>
                      <a:r>
                        <a:rPr lang="en-US" sz="2300" baseline="0" dirty="0" smtClean="0">
                          <a:latin typeface="MetaBold" charset="0"/>
                        </a:rPr>
                        <a:t> GVM,</a:t>
                      </a:r>
                      <a:endParaRPr lang="en-GB" sz="2300" dirty="0" smtClean="0">
                        <a:latin typeface="MetaBold" charset="0"/>
                      </a:endParaRPr>
                    </a:p>
                    <a:p>
                      <a:r>
                        <a:rPr lang="en-US" sz="2300" baseline="0" dirty="0" smtClean="0">
                          <a:latin typeface="MetaBold" charset="0"/>
                        </a:rPr>
                        <a:t>Homebrew</a:t>
                      </a:r>
                      <a:endParaRPr lang="en-GB" sz="2300" dirty="0">
                        <a:latin typeface="MetaBold" charset="0"/>
                      </a:endParaRPr>
                    </a:p>
                  </a:txBody>
                  <a:tcPr marT="34290" marB="34290"/>
                </a:tc>
              </a:tr>
              <a:tr h="1131570">
                <a:tc>
                  <a:txBody>
                    <a:bodyPr/>
                    <a:lstStyle/>
                    <a:p>
                      <a:r>
                        <a:rPr lang="en-US" sz="2300" b="1" dirty="0" smtClean="0">
                          <a:latin typeface="MetaBold" charset="0"/>
                        </a:rPr>
                        <a:t>Platform</a:t>
                      </a:r>
                      <a:endParaRPr lang="en-GB" sz="2300" b="1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2300" dirty="0" err="1" smtClean="0">
                          <a:latin typeface="MetaBold" charset="0"/>
                        </a:rPr>
                        <a:t>Classpath</a:t>
                      </a:r>
                      <a:r>
                        <a:rPr lang="en-US" sz="2300" dirty="0" smtClean="0">
                          <a:latin typeface="MetaBold" charset="0"/>
                        </a:rPr>
                        <a:t>/</a:t>
                      </a:r>
                      <a:br>
                        <a:rPr lang="en-US" sz="2300" dirty="0" smtClean="0">
                          <a:latin typeface="MetaBold" charset="0"/>
                        </a:rPr>
                      </a:br>
                      <a:r>
                        <a:rPr lang="en-US" sz="2300" dirty="0" smtClean="0">
                          <a:latin typeface="MetaBold" charset="0"/>
                        </a:rPr>
                        <a:t>DLL hell</a:t>
                      </a:r>
                      <a:endParaRPr lang="en-GB" sz="2300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MetaBold" charset="0"/>
                        </a:rPr>
                        <a:t>Transitive</a:t>
                      </a:r>
                      <a:r>
                        <a:rPr lang="en-US" sz="2300" baseline="0" dirty="0" smtClean="0">
                          <a:latin typeface="MetaBold" charset="0"/>
                        </a:rPr>
                        <a:t> dependency conflicts</a:t>
                      </a:r>
                      <a:endParaRPr lang="en-GB" sz="2300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endParaRPr lang="en-GB" sz="2300" dirty="0">
                        <a:latin typeface="MetaBold" charset="0"/>
                      </a:endParaRPr>
                    </a:p>
                  </a:txBody>
                  <a:tcPr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501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Namespace Troubles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0296806"/>
              </p:ext>
            </p:extLst>
          </p:nvPr>
        </p:nvGraphicFramePr>
        <p:xfrm>
          <a:off x="395536" y="1082676"/>
          <a:ext cx="8229600" cy="374904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882552"/>
                <a:gridCol w="1800200"/>
                <a:gridCol w="2376264"/>
                <a:gridCol w="2170584"/>
              </a:tblGrid>
              <a:tr h="777240"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MetaBold" charset="0"/>
                        </a:rPr>
                        <a:t>Scope</a:t>
                      </a:r>
                      <a:endParaRPr lang="en-GB" sz="2300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MetaBold" charset="0"/>
                        </a:rPr>
                        <a:t>Trouble</a:t>
                      </a:r>
                      <a:endParaRPr lang="en-GB" sz="2300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MetaBold" charset="0"/>
                        </a:rPr>
                        <a:t>Examples</a:t>
                      </a:r>
                      <a:endParaRPr lang="en-GB" sz="2300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MetaBold" charset="0"/>
                        </a:rPr>
                        <a:t>Work-around</a:t>
                      </a:r>
                      <a:endParaRPr lang="en-GB" sz="2300" dirty="0">
                        <a:latin typeface="MetaBold" charset="0"/>
                      </a:endParaRPr>
                    </a:p>
                  </a:txBody>
                  <a:tcPr marT="34290" marB="34290"/>
                </a:tc>
              </a:tr>
              <a:tr h="1840230">
                <a:tc>
                  <a:txBody>
                    <a:bodyPr/>
                    <a:lstStyle/>
                    <a:p>
                      <a:r>
                        <a:rPr lang="en-US" sz="2300" b="1" dirty="0" smtClean="0">
                          <a:latin typeface="MetaBold" charset="0"/>
                        </a:rPr>
                        <a:t>System</a:t>
                      </a:r>
                      <a:endParaRPr lang="en-GB" sz="2300" b="1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MetaBold" charset="0"/>
                        </a:rPr>
                        <a:t>Can’t use</a:t>
                      </a:r>
                      <a:r>
                        <a:rPr lang="en-US" sz="2300" baseline="0" dirty="0" smtClean="0">
                          <a:latin typeface="MetaBold" charset="0"/>
                        </a:rPr>
                        <a:t> multiple versions,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aseline="0" dirty="0" smtClean="0">
                          <a:latin typeface="MetaBold" charset="0"/>
                        </a:rPr>
                        <a:t>update all</a:t>
                      </a:r>
                      <a:endParaRPr lang="en-GB" sz="2300" dirty="0" smtClean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MetaBold" charset="0"/>
                        </a:rPr>
                        <a:t>RPMs, Ruby, Groovy</a:t>
                      </a:r>
                      <a:endParaRPr lang="en-GB" sz="2300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MetaBold" charset="0"/>
                        </a:rPr>
                        <a:t>RVM,</a:t>
                      </a:r>
                      <a:r>
                        <a:rPr lang="en-US" sz="2300" baseline="0" dirty="0" smtClean="0">
                          <a:latin typeface="MetaBold" charset="0"/>
                        </a:rPr>
                        <a:t> GVM,</a:t>
                      </a:r>
                      <a:endParaRPr lang="en-GB" sz="2300" dirty="0" smtClean="0">
                        <a:latin typeface="MetaBold" charset="0"/>
                      </a:endParaRPr>
                    </a:p>
                    <a:p>
                      <a:r>
                        <a:rPr lang="en-US" sz="2300" baseline="0" dirty="0" smtClean="0">
                          <a:latin typeface="MetaBold" charset="0"/>
                        </a:rPr>
                        <a:t>Homebrew</a:t>
                      </a:r>
                      <a:endParaRPr lang="en-GB" sz="2300" dirty="0">
                        <a:latin typeface="MetaBold" charset="0"/>
                      </a:endParaRPr>
                    </a:p>
                  </a:txBody>
                  <a:tcPr marT="34290" marB="34290"/>
                </a:tc>
              </a:tr>
              <a:tr h="1131570">
                <a:tc>
                  <a:txBody>
                    <a:bodyPr/>
                    <a:lstStyle/>
                    <a:p>
                      <a:r>
                        <a:rPr lang="en-US" sz="2300" b="1" dirty="0" smtClean="0">
                          <a:latin typeface="MetaBold" charset="0"/>
                        </a:rPr>
                        <a:t>Platform</a:t>
                      </a:r>
                      <a:endParaRPr lang="en-GB" sz="2300" b="1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2300" dirty="0" err="1" smtClean="0">
                          <a:latin typeface="MetaBold" charset="0"/>
                        </a:rPr>
                        <a:t>Classpath</a:t>
                      </a:r>
                      <a:r>
                        <a:rPr lang="en-US" sz="2300" dirty="0" smtClean="0">
                          <a:latin typeface="MetaBold" charset="0"/>
                        </a:rPr>
                        <a:t>/</a:t>
                      </a:r>
                      <a:br>
                        <a:rPr lang="en-US" sz="2300" dirty="0" smtClean="0">
                          <a:latin typeface="MetaBold" charset="0"/>
                        </a:rPr>
                      </a:br>
                      <a:r>
                        <a:rPr lang="en-US" sz="2300" dirty="0" smtClean="0">
                          <a:latin typeface="MetaBold" charset="0"/>
                        </a:rPr>
                        <a:t>DLL hell</a:t>
                      </a:r>
                      <a:endParaRPr lang="en-GB" sz="2300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MetaBold" charset="0"/>
                        </a:rPr>
                        <a:t>Transitive</a:t>
                      </a:r>
                      <a:r>
                        <a:rPr lang="en-US" sz="2300" baseline="0" dirty="0" smtClean="0">
                          <a:latin typeface="MetaBold" charset="0"/>
                        </a:rPr>
                        <a:t> dependency conflicts</a:t>
                      </a:r>
                      <a:endParaRPr lang="en-GB" sz="2300" dirty="0">
                        <a:latin typeface="MetaBold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2300" dirty="0" err="1" smtClean="0">
                          <a:latin typeface="MetaBold" charset="0"/>
                        </a:rPr>
                        <a:t>Uberjar</a:t>
                      </a:r>
                      <a:r>
                        <a:rPr lang="en-US" sz="2300" dirty="0" smtClean="0">
                          <a:latin typeface="MetaBold" charset="0"/>
                        </a:rPr>
                        <a:t> /Static</a:t>
                      </a:r>
                      <a:r>
                        <a:rPr lang="en-US" sz="2300" baseline="0" dirty="0" smtClean="0">
                          <a:latin typeface="MetaBold" charset="0"/>
                        </a:rPr>
                        <a:t> compilation</a:t>
                      </a:r>
                      <a:endParaRPr lang="en-GB" sz="2300" dirty="0">
                        <a:latin typeface="MetaBold" charset="0"/>
                      </a:endParaRPr>
                    </a:p>
                  </a:txBody>
                  <a:tcPr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658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Interlude…</a:t>
            </a:r>
            <a:endParaRPr lang="en-GB" dirty="0"/>
          </a:p>
        </p:txBody>
      </p:sp>
      <p:pic>
        <p:nvPicPr>
          <p:cNvPr id="28674" name="Picture 2" descr="http://static.quickmeme.com/media/social/qm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8" y="-657225"/>
            <a:ext cx="6143625" cy="137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http://static.quickmeme.com/media/social/qm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8" y="-542925"/>
            <a:ext cx="6143625" cy="137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0" name="Picture 8" descr="http://i.qkme.me/3ssy3j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1275606"/>
            <a:ext cx="595312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92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Maven’s Conflict Manager</a:t>
            </a:r>
            <a:endParaRPr lang="en-GB" dirty="0"/>
          </a:p>
        </p:txBody>
      </p:sp>
      <p:sp>
        <p:nvSpPr>
          <p:cNvPr id="3" name="Oval 2"/>
          <p:cNvSpPr/>
          <p:nvPr/>
        </p:nvSpPr>
        <p:spPr>
          <a:xfrm>
            <a:off x="4211960" y="1167594"/>
            <a:ext cx="914400" cy="6858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MetaBold" charset="0"/>
              </a:rPr>
              <a:t>A v1</a:t>
            </a:r>
            <a:endParaRPr lang="en-GB" dirty="0">
              <a:latin typeface="Meta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55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Maven’s Conflict Manager</a:t>
            </a:r>
            <a:endParaRPr lang="en-GB" dirty="0"/>
          </a:p>
        </p:txBody>
      </p:sp>
      <p:sp>
        <p:nvSpPr>
          <p:cNvPr id="3" name="Oval 2"/>
          <p:cNvSpPr/>
          <p:nvPr/>
        </p:nvSpPr>
        <p:spPr>
          <a:xfrm>
            <a:off x="4211960" y="1167594"/>
            <a:ext cx="914400" cy="6858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MetaBold" charset="0"/>
              </a:rPr>
              <a:t>A v1</a:t>
            </a:r>
            <a:endParaRPr lang="en-GB" dirty="0">
              <a:latin typeface="MetaBold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131840" y="1845395"/>
            <a:ext cx="914400" cy="68580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MetaBold" charset="0"/>
              </a:rPr>
              <a:t>E  v1</a:t>
            </a:r>
            <a:endParaRPr lang="en-GB" dirty="0">
              <a:latin typeface="MetaBold" charset="0"/>
            </a:endParaRPr>
          </a:p>
        </p:txBody>
      </p:sp>
      <p:cxnSp>
        <p:nvCxnSpPr>
          <p:cNvPr id="14" name="Straight Arrow Connector 13"/>
          <p:cNvCxnSpPr>
            <a:stCxn id="3" idx="3"/>
            <a:endCxn id="11" idx="7"/>
          </p:cNvCxnSpPr>
          <p:nvPr/>
        </p:nvCxnSpPr>
        <p:spPr>
          <a:xfrm flipH="1">
            <a:off x="3912329" y="1752962"/>
            <a:ext cx="433542" cy="1928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45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Maven’s Conflict Manager</a:t>
            </a:r>
            <a:endParaRPr lang="en-GB" dirty="0"/>
          </a:p>
        </p:txBody>
      </p:sp>
      <p:sp>
        <p:nvSpPr>
          <p:cNvPr id="3" name="Oval 2"/>
          <p:cNvSpPr/>
          <p:nvPr/>
        </p:nvSpPr>
        <p:spPr>
          <a:xfrm>
            <a:off x="4211960" y="1167594"/>
            <a:ext cx="914400" cy="6858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MetaBold" charset="0"/>
              </a:rPr>
              <a:t>A v1</a:t>
            </a:r>
            <a:endParaRPr lang="en-GB" dirty="0">
              <a:latin typeface="MetaBold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131840" y="1845395"/>
            <a:ext cx="914400" cy="68580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MetaBold" charset="0"/>
              </a:rPr>
              <a:t>E  v1</a:t>
            </a:r>
            <a:endParaRPr lang="en-GB" dirty="0">
              <a:latin typeface="MetaBold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3131840" y="2941653"/>
            <a:ext cx="914400" cy="685800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MetaBold" charset="0"/>
              </a:rPr>
              <a:t>D v1</a:t>
            </a:r>
            <a:endParaRPr lang="en-GB" dirty="0">
              <a:latin typeface="MetaBold" charset="0"/>
            </a:endParaRPr>
          </a:p>
        </p:txBody>
      </p:sp>
      <p:cxnSp>
        <p:nvCxnSpPr>
          <p:cNvPr id="14" name="Straight Arrow Connector 13"/>
          <p:cNvCxnSpPr>
            <a:stCxn id="3" idx="3"/>
            <a:endCxn id="11" idx="7"/>
          </p:cNvCxnSpPr>
          <p:nvPr/>
        </p:nvCxnSpPr>
        <p:spPr>
          <a:xfrm flipH="1">
            <a:off x="3912329" y="1752962"/>
            <a:ext cx="433542" cy="1928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4"/>
            <a:endCxn id="12" idx="0"/>
          </p:cNvCxnSpPr>
          <p:nvPr/>
        </p:nvCxnSpPr>
        <p:spPr>
          <a:xfrm>
            <a:off x="3589040" y="2531195"/>
            <a:ext cx="0" cy="4104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29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Maven’s Conflict Manager</a:t>
            </a:r>
            <a:endParaRPr lang="en-GB" dirty="0"/>
          </a:p>
        </p:txBody>
      </p:sp>
      <p:sp>
        <p:nvSpPr>
          <p:cNvPr id="3" name="Oval 2"/>
          <p:cNvSpPr/>
          <p:nvPr/>
        </p:nvSpPr>
        <p:spPr>
          <a:xfrm>
            <a:off x="4211960" y="1167594"/>
            <a:ext cx="914400" cy="6858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MetaBold" charset="0"/>
              </a:rPr>
              <a:t>A v1</a:t>
            </a:r>
            <a:endParaRPr lang="en-GB" dirty="0">
              <a:latin typeface="MetaBold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5278760" y="1853394"/>
            <a:ext cx="914400" cy="6858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MetaBold" charset="0"/>
              </a:rPr>
              <a:t>B  v1</a:t>
            </a:r>
            <a:endParaRPr lang="en-GB" dirty="0">
              <a:latin typeface="MetaBold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131840" y="1845395"/>
            <a:ext cx="914400" cy="68580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MetaBold" charset="0"/>
              </a:rPr>
              <a:t>E  v1</a:t>
            </a:r>
            <a:endParaRPr lang="en-GB" dirty="0">
              <a:latin typeface="MetaBold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3131840" y="2941653"/>
            <a:ext cx="914400" cy="685800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MetaBold" charset="0"/>
              </a:rPr>
              <a:t>D v1</a:t>
            </a:r>
            <a:endParaRPr lang="en-GB" dirty="0">
              <a:latin typeface="MetaBold" charset="0"/>
            </a:endParaRPr>
          </a:p>
        </p:txBody>
      </p:sp>
      <p:cxnSp>
        <p:nvCxnSpPr>
          <p:cNvPr id="14" name="Straight Arrow Connector 13"/>
          <p:cNvCxnSpPr>
            <a:stCxn id="3" idx="3"/>
            <a:endCxn id="11" idx="7"/>
          </p:cNvCxnSpPr>
          <p:nvPr/>
        </p:nvCxnSpPr>
        <p:spPr>
          <a:xfrm flipH="1">
            <a:off x="3912329" y="1752962"/>
            <a:ext cx="433542" cy="1928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4"/>
            <a:endCxn id="12" idx="0"/>
          </p:cNvCxnSpPr>
          <p:nvPr/>
        </p:nvCxnSpPr>
        <p:spPr>
          <a:xfrm>
            <a:off x="3589040" y="2531195"/>
            <a:ext cx="0" cy="4104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" idx="5"/>
            <a:endCxn id="9" idx="1"/>
          </p:cNvCxnSpPr>
          <p:nvPr/>
        </p:nvCxnSpPr>
        <p:spPr>
          <a:xfrm>
            <a:off x="4992449" y="1752962"/>
            <a:ext cx="420222" cy="2008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66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Maven’s Conflict Manager</a:t>
            </a:r>
            <a:endParaRPr lang="en-GB" dirty="0"/>
          </a:p>
        </p:txBody>
      </p:sp>
      <p:sp>
        <p:nvSpPr>
          <p:cNvPr id="3" name="Oval 2"/>
          <p:cNvSpPr/>
          <p:nvPr/>
        </p:nvSpPr>
        <p:spPr>
          <a:xfrm>
            <a:off x="4211960" y="1167594"/>
            <a:ext cx="914400" cy="6858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MetaBold" charset="0"/>
              </a:rPr>
              <a:t>A v1</a:t>
            </a:r>
            <a:endParaRPr lang="en-GB" dirty="0">
              <a:latin typeface="MetaBold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5290195" y="2941653"/>
            <a:ext cx="914400" cy="6858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MetaBold" charset="0"/>
              </a:rPr>
              <a:t>C v1</a:t>
            </a:r>
            <a:endParaRPr lang="en-GB" dirty="0">
              <a:latin typeface="MetaBold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5278760" y="1853394"/>
            <a:ext cx="914400" cy="6858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MetaBold" charset="0"/>
              </a:rPr>
              <a:t>B  v1</a:t>
            </a:r>
            <a:endParaRPr lang="en-GB" dirty="0">
              <a:latin typeface="MetaBold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131840" y="1845395"/>
            <a:ext cx="914400" cy="68580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MetaBold" charset="0"/>
              </a:rPr>
              <a:t>E  v1</a:t>
            </a:r>
            <a:endParaRPr lang="en-GB" dirty="0">
              <a:latin typeface="MetaBold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3131840" y="2941653"/>
            <a:ext cx="914400" cy="685800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MetaBold" charset="0"/>
              </a:rPr>
              <a:t>D v1</a:t>
            </a:r>
            <a:endParaRPr lang="en-GB" dirty="0">
              <a:latin typeface="MetaBold" charset="0"/>
            </a:endParaRPr>
          </a:p>
        </p:txBody>
      </p:sp>
      <p:cxnSp>
        <p:nvCxnSpPr>
          <p:cNvPr id="14" name="Straight Arrow Connector 13"/>
          <p:cNvCxnSpPr>
            <a:stCxn id="3" idx="3"/>
            <a:endCxn id="11" idx="7"/>
          </p:cNvCxnSpPr>
          <p:nvPr/>
        </p:nvCxnSpPr>
        <p:spPr>
          <a:xfrm flipH="1">
            <a:off x="3912329" y="1752962"/>
            <a:ext cx="433542" cy="1928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4"/>
            <a:endCxn id="12" idx="0"/>
          </p:cNvCxnSpPr>
          <p:nvPr/>
        </p:nvCxnSpPr>
        <p:spPr>
          <a:xfrm>
            <a:off x="3589040" y="2531195"/>
            <a:ext cx="0" cy="4104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747395" y="2539195"/>
            <a:ext cx="0" cy="4104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" idx="5"/>
            <a:endCxn id="9" idx="1"/>
          </p:cNvCxnSpPr>
          <p:nvPr/>
        </p:nvCxnSpPr>
        <p:spPr>
          <a:xfrm>
            <a:off x="4992449" y="1752962"/>
            <a:ext cx="420222" cy="2008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14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Maven’s Conflict Manager</a:t>
            </a:r>
            <a:endParaRPr lang="en-GB" dirty="0"/>
          </a:p>
        </p:txBody>
      </p:sp>
      <p:sp>
        <p:nvSpPr>
          <p:cNvPr id="3" name="Oval 2"/>
          <p:cNvSpPr/>
          <p:nvPr/>
        </p:nvSpPr>
        <p:spPr>
          <a:xfrm>
            <a:off x="4211960" y="1167594"/>
            <a:ext cx="914400" cy="6858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MetaBold" charset="0"/>
              </a:rPr>
              <a:t>A v1</a:t>
            </a:r>
            <a:endParaRPr lang="en-GB" dirty="0">
              <a:latin typeface="MetaBold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5290195" y="2941653"/>
            <a:ext cx="914400" cy="6858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MetaBold" charset="0"/>
              </a:rPr>
              <a:t>C v1</a:t>
            </a:r>
            <a:endParaRPr lang="en-GB" dirty="0">
              <a:latin typeface="MetaBold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5278760" y="1853394"/>
            <a:ext cx="914400" cy="6858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MetaBold" charset="0"/>
              </a:rPr>
              <a:t>B  v1</a:t>
            </a:r>
            <a:endParaRPr lang="en-GB" dirty="0">
              <a:latin typeface="MetaBold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278760" y="4029912"/>
            <a:ext cx="914400" cy="685800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MetaBold" charset="0"/>
              </a:rPr>
              <a:t>D v2</a:t>
            </a:r>
            <a:endParaRPr lang="en-GB" dirty="0">
              <a:latin typeface="MetaBold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131840" y="1845395"/>
            <a:ext cx="914400" cy="68580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MetaBold" charset="0"/>
              </a:rPr>
              <a:t>E  v1</a:t>
            </a:r>
            <a:endParaRPr lang="en-GB" dirty="0">
              <a:latin typeface="MetaBold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3131840" y="2941653"/>
            <a:ext cx="914400" cy="685800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MetaBold" charset="0"/>
              </a:rPr>
              <a:t>D v1</a:t>
            </a:r>
            <a:endParaRPr lang="en-GB" dirty="0">
              <a:latin typeface="MetaBold" charset="0"/>
            </a:endParaRPr>
          </a:p>
        </p:txBody>
      </p:sp>
      <p:cxnSp>
        <p:nvCxnSpPr>
          <p:cNvPr id="14" name="Straight Arrow Connector 13"/>
          <p:cNvCxnSpPr>
            <a:stCxn id="3" idx="3"/>
            <a:endCxn id="11" idx="7"/>
          </p:cNvCxnSpPr>
          <p:nvPr/>
        </p:nvCxnSpPr>
        <p:spPr>
          <a:xfrm flipH="1">
            <a:off x="3912329" y="1752962"/>
            <a:ext cx="433542" cy="1928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4"/>
            <a:endCxn id="12" idx="0"/>
          </p:cNvCxnSpPr>
          <p:nvPr/>
        </p:nvCxnSpPr>
        <p:spPr>
          <a:xfrm>
            <a:off x="3589040" y="2531195"/>
            <a:ext cx="0" cy="4104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747395" y="2539195"/>
            <a:ext cx="0" cy="4104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747395" y="3619454"/>
            <a:ext cx="0" cy="4104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" idx="5"/>
            <a:endCxn id="9" idx="1"/>
          </p:cNvCxnSpPr>
          <p:nvPr/>
        </p:nvCxnSpPr>
        <p:spPr>
          <a:xfrm>
            <a:off x="4992449" y="1752962"/>
            <a:ext cx="420222" cy="2008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96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Maven’s Conflict Manager</a:t>
            </a:r>
            <a:endParaRPr lang="en-GB" dirty="0"/>
          </a:p>
        </p:txBody>
      </p:sp>
      <p:sp>
        <p:nvSpPr>
          <p:cNvPr id="3" name="Oval 2"/>
          <p:cNvSpPr/>
          <p:nvPr/>
        </p:nvSpPr>
        <p:spPr>
          <a:xfrm>
            <a:off x="4211960" y="1167594"/>
            <a:ext cx="914400" cy="6858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MetaBold" charset="0"/>
              </a:rPr>
              <a:t>A v1</a:t>
            </a:r>
            <a:endParaRPr lang="en-GB" dirty="0">
              <a:latin typeface="MetaBold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5290195" y="2941653"/>
            <a:ext cx="914400" cy="6858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MetaBold" charset="0"/>
              </a:rPr>
              <a:t>C v1</a:t>
            </a:r>
            <a:endParaRPr lang="en-GB" dirty="0">
              <a:latin typeface="MetaBold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5278760" y="1853394"/>
            <a:ext cx="914400" cy="6858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MetaBold" charset="0"/>
              </a:rPr>
              <a:t>B  v1</a:t>
            </a:r>
            <a:endParaRPr lang="en-GB" dirty="0">
              <a:latin typeface="MetaBold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278760" y="4029912"/>
            <a:ext cx="914400" cy="685800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MetaBold" charset="0"/>
              </a:rPr>
              <a:t>D v2</a:t>
            </a:r>
            <a:endParaRPr lang="en-GB" dirty="0">
              <a:latin typeface="MetaBold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131840" y="1845395"/>
            <a:ext cx="914400" cy="68580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MetaBold" charset="0"/>
              </a:rPr>
              <a:t>E  v1</a:t>
            </a:r>
            <a:endParaRPr lang="en-GB" dirty="0">
              <a:latin typeface="MetaBold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3131840" y="2941653"/>
            <a:ext cx="914400" cy="685800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MetaBold" charset="0"/>
              </a:rPr>
              <a:t>D v1</a:t>
            </a:r>
            <a:endParaRPr lang="en-GB" dirty="0">
              <a:latin typeface="MetaBold" charset="0"/>
            </a:endParaRPr>
          </a:p>
        </p:txBody>
      </p:sp>
      <p:cxnSp>
        <p:nvCxnSpPr>
          <p:cNvPr id="14" name="Straight Arrow Connector 13"/>
          <p:cNvCxnSpPr>
            <a:stCxn id="3" idx="3"/>
            <a:endCxn id="11" idx="7"/>
          </p:cNvCxnSpPr>
          <p:nvPr/>
        </p:nvCxnSpPr>
        <p:spPr>
          <a:xfrm flipH="1">
            <a:off x="3912329" y="1752962"/>
            <a:ext cx="433542" cy="1928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4"/>
            <a:endCxn id="12" idx="0"/>
          </p:cNvCxnSpPr>
          <p:nvPr/>
        </p:nvCxnSpPr>
        <p:spPr>
          <a:xfrm>
            <a:off x="3589040" y="2531195"/>
            <a:ext cx="0" cy="4104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747395" y="2539195"/>
            <a:ext cx="0" cy="4104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747395" y="3619454"/>
            <a:ext cx="0" cy="4104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" idx="5"/>
            <a:endCxn id="9" idx="1"/>
          </p:cNvCxnSpPr>
          <p:nvPr/>
        </p:nvCxnSpPr>
        <p:spPr>
          <a:xfrm>
            <a:off x="4992449" y="1752962"/>
            <a:ext cx="420222" cy="2008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3018402" y="2873828"/>
            <a:ext cx="1141276" cy="855900"/>
          </a:xfrm>
          <a:prstGeom prst="ellipse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MetaBold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5176757" y="3944862"/>
            <a:ext cx="1141276" cy="855900"/>
          </a:xfrm>
          <a:prstGeom prst="ellipse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Meta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0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 animBg="1"/>
    </p:bldLst>
  </p:timing>
</p:sld>
</file>

<file path=ppt/theme/theme1.xml><?xml version="1.0" encoding="utf-8"?>
<a:theme xmlns:a="http://schemas.openxmlformats.org/drawingml/2006/main" name="Managing Modular Software for your NuGet, C++ and Java Developmen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Using Software Modules - Welcome to Hell!</Template>
  <TotalTime>23540</TotalTime>
  <Words>1472</Words>
  <Application>Microsoft Macintosh PowerPoint</Application>
  <PresentationFormat>On-screen Show (16:9)</PresentationFormat>
  <Paragraphs>346</Paragraphs>
  <Slides>181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181</vt:i4>
      </vt:variant>
    </vt:vector>
  </HeadingPairs>
  <TitlesOfParts>
    <vt:vector size="200" baseType="lpstr">
      <vt:lpstr>Aspire</vt:lpstr>
      <vt:lpstr>Borracho</vt:lpstr>
      <vt:lpstr>Calibri</vt:lpstr>
      <vt:lpstr>Comic Sans MS</vt:lpstr>
      <vt:lpstr>Courier New</vt:lpstr>
      <vt:lpstr>Dingleberries</vt:lpstr>
      <vt:lpstr>DS Eraser Cyr</vt:lpstr>
      <vt:lpstr>Eraser</vt:lpstr>
      <vt:lpstr>HFF Chinese Dragon</vt:lpstr>
      <vt:lpstr>Impact</vt:lpstr>
      <vt:lpstr>Jaggard Two</vt:lpstr>
      <vt:lpstr>MetaBold</vt:lpstr>
      <vt:lpstr>MetaPro-Black</vt:lpstr>
      <vt:lpstr>Monaco</vt:lpstr>
      <vt:lpstr>Solido Compressed Book</vt:lpstr>
      <vt:lpstr>Tribal Dragon</vt:lpstr>
      <vt:lpstr>Wingdings</vt:lpstr>
      <vt:lpstr>Arial</vt:lpstr>
      <vt:lpstr>Managing Modular Software for your NuGet, C++ and Java Development</vt:lpstr>
      <vt:lpstr>Using Software Modules —  Welcome to Hell!</vt:lpstr>
      <vt:lpstr>About your speaker</vt:lpstr>
      <vt:lpstr>Developer who?</vt:lpstr>
      <vt:lpstr>Developer who?</vt:lpstr>
      <vt:lpstr>What Frog?</vt:lpstr>
      <vt:lpstr>What Frog?</vt:lpstr>
      <vt:lpstr>What Frog?</vt:lpstr>
      <vt:lpstr>What Frog?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TL;DR</vt:lpstr>
      <vt:lpstr>PowerPoint Presentation</vt:lpstr>
      <vt:lpstr>Packages &amp; Modules</vt:lpstr>
      <vt:lpstr>Packages &amp; Modules</vt:lpstr>
      <vt:lpstr>Packages &amp; Modules</vt:lpstr>
      <vt:lpstr>For the sake of this talk</vt:lpstr>
      <vt:lpstr>Modules, modules, modules</vt:lpstr>
      <vt:lpstr>Modules, modules, modules</vt:lpstr>
      <vt:lpstr>Modules, modules, modules</vt:lpstr>
      <vt:lpstr>Modules, modules, modules</vt:lpstr>
      <vt:lpstr>Modules, modules, modules</vt:lpstr>
      <vt:lpstr>Modules, modules, modules</vt:lpstr>
      <vt:lpstr>Modules, modules, modules</vt:lpstr>
      <vt:lpstr>Modules, modules, modules</vt:lpstr>
      <vt:lpstr>Modules, modules, modules</vt:lpstr>
      <vt:lpstr>Modules, modules, modules</vt:lpstr>
      <vt:lpstr>Modules, modules, modules</vt:lpstr>
      <vt:lpstr>PowerPoint Presentation</vt:lpstr>
      <vt:lpstr>Dragon stories ahead!</vt:lpstr>
      <vt:lpstr>Story Number one</vt:lpstr>
      <vt:lpstr>, A Story of indexes +</vt:lpstr>
      <vt:lpstr>, A Story of indexes +</vt:lpstr>
      <vt:lpstr>Once Upon A Time…</vt:lpstr>
      <vt:lpstr>Once Upon A Time…</vt:lpstr>
      <vt:lpstr>Not anymore…</vt:lpstr>
      <vt:lpstr>Look ma, no index download!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Who’s good, who’s not?</vt:lpstr>
      <vt:lpstr>Who’s good, who’s not?</vt:lpstr>
      <vt:lpstr>Lesson learned</vt:lpstr>
      <vt:lpstr>Story Number Two</vt:lpstr>
      <vt:lpstr>PowerPoint Presentation</vt:lpstr>
      <vt:lpstr>Heinrich Heine</vt:lpstr>
      <vt:lpstr>Heinrich Heine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Story Number Two  (and a half)</vt:lpstr>
      <vt:lpstr>He cut his ear off  and died unappreciated</vt:lpstr>
      <vt:lpstr>Lesson learned</vt:lpstr>
      <vt:lpstr>PowerPoint Presentation</vt:lpstr>
      <vt:lpstr>Identified, credited. Well Done.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Story Number Three</vt:lpstr>
      <vt:lpstr>Imagine a typical windows user</vt:lpstr>
      <vt:lpstr>PowerPoint Presentation</vt:lpstr>
      <vt:lpstr>PowerPoint Presentation</vt:lpstr>
      <vt:lpstr>Depending on name only</vt:lpstr>
      <vt:lpstr>Depending on name only</vt:lpstr>
      <vt:lpstr>Time for the  boromir Meme!</vt:lpstr>
      <vt:lpstr>PowerPoint Presentation</vt:lpstr>
      <vt:lpstr>PowerPoint Presentation</vt:lpstr>
      <vt:lpstr>PowerPoint Presentation</vt:lpstr>
      <vt:lpstr>Single Namespace Troubles</vt:lpstr>
      <vt:lpstr>Single Namespace Troubles</vt:lpstr>
      <vt:lpstr>Single Namespace Troubles</vt:lpstr>
      <vt:lpstr>Single Namespace Troubles</vt:lpstr>
      <vt:lpstr>Single Namespace Troubles</vt:lpstr>
      <vt:lpstr>Single Namespace Troubles</vt:lpstr>
      <vt:lpstr>Single Namespace Troubles</vt:lpstr>
      <vt:lpstr>Interlude…</vt:lpstr>
      <vt:lpstr>Maven’s Conflict Manager</vt:lpstr>
      <vt:lpstr>Maven’s Conflict Manager</vt:lpstr>
      <vt:lpstr>Maven’s Conflict Manager</vt:lpstr>
      <vt:lpstr>Maven’s Conflict Manager</vt:lpstr>
      <vt:lpstr>Maven’s Conflict Manager</vt:lpstr>
      <vt:lpstr>Maven’s Conflict Manager</vt:lpstr>
      <vt:lpstr>Maven’s Conflict Manager</vt:lpstr>
      <vt:lpstr>Maven’s Conflict Manager</vt:lpstr>
      <vt:lpstr>Maven’s Conflict Manager</vt:lpstr>
      <vt:lpstr>Maven’s Conflict Manager</vt:lpstr>
      <vt:lpstr>Maven’s Conflict Manager</vt:lpstr>
      <vt:lpstr>PowerPoint Presentation</vt:lpstr>
      <vt:lpstr>Boromir Returns!</vt:lpstr>
      <vt:lpstr>PowerPoint Presentation</vt:lpstr>
      <vt:lpstr>PowerPoint Presentation</vt:lpstr>
      <vt:lpstr>PowerPoint Presentation</vt:lpstr>
      <vt:lpstr>PowerPoint Presentation</vt:lpstr>
      <vt:lpstr>Just not very usable…</vt:lpstr>
      <vt:lpstr>Lesson learned</vt:lpstr>
      <vt:lpstr>Story Number Four</vt:lpstr>
      <vt:lpstr>Version ranges</vt:lpstr>
      <vt:lpstr>PowerPoint Presentation</vt:lpstr>
      <vt:lpstr>PowerPoint Presentation</vt:lpstr>
      <vt:lpstr>Stuff Suddenly stops working </vt:lpstr>
      <vt:lpstr>Competition for the fragilest dependency management ever!</vt:lpstr>
      <vt:lpstr>And the winner is…</vt:lpstr>
      <vt:lpstr>Whole new meaning to  “The Fail Whale”</vt:lpstr>
      <vt:lpstr>Lesson learned</vt:lpstr>
      <vt:lpstr>Story Number Five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So, a user had a project…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By now you might think we have a Maven bias. Here you go:</vt:lpstr>
      <vt:lpstr>So, a user wanted to  install npm package…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Lesson learned</vt:lpstr>
      <vt:lpstr>Story Number six</vt:lpstr>
      <vt:lpstr>Trumped-up limitations</vt:lpstr>
      <vt:lpstr>The Anatomy of Docker Tag</vt:lpstr>
      <vt:lpstr>PowerPoint Presentation</vt:lpstr>
      <vt:lpstr>PowerPoint Presentation</vt:lpstr>
      <vt:lpstr>Lesson learned</vt:lpstr>
      <vt:lpstr>Story Number seven</vt:lpstr>
      <vt:lpstr>The wrong memento</vt:lpstr>
      <vt:lpstr>PowerPoint Presentation</vt:lpstr>
      <vt:lpstr>PowerPoint Presentation</vt:lpstr>
      <vt:lpstr>PowerPoint Presentation</vt:lpstr>
      <vt:lpstr>PowerPoint Presentation</vt:lpstr>
      <vt:lpstr>Git is the wrong place.</vt:lpstr>
      <vt:lpstr>PowerPoint Presentation</vt:lpstr>
      <vt:lpstr>PowerPoint Presentation</vt:lpstr>
      <vt:lpstr>PowerPoint Presentation</vt:lpstr>
      <vt:lpstr>Lesson learned</vt:lpstr>
      <vt:lpstr>Story Number eight</vt:lpstr>
      <vt:lpstr>Which witch watch which watch</vt:lpstr>
      <vt:lpstr>PowerPoint Presentation</vt:lpstr>
      <vt:lpstr>Which version of plugin </vt:lpstr>
      <vt:lpstr>Which version of plugin for which version of elasticsearch </vt:lpstr>
      <vt:lpstr>Which version of plugin for which version of elasticsearch works with which version of grails?</vt:lpstr>
      <vt:lpstr>PowerPoint Presentation</vt:lpstr>
      <vt:lpstr>PowerPoint Presentation</vt:lpstr>
      <vt:lpstr>Java Community, Shame On You!</vt:lpstr>
      <vt:lpstr>Here’s how you do it:</vt:lpstr>
      <vt:lpstr>Here’s how you do it:</vt:lpstr>
      <vt:lpstr>Here’s how you do it:</vt:lpstr>
      <vt:lpstr>Here’s how you do it:</vt:lpstr>
      <vt:lpstr>Here’s how you do it:</vt:lpstr>
      <vt:lpstr>Lesson learned</vt:lpstr>
      <vt:lpstr>No more stories, One more thingooo</vt:lpstr>
      <vt:lpstr>Doc predicts</vt:lpstr>
      <vt:lpstr>All you need is cloud</vt:lpstr>
      <vt:lpstr>PowerPoint Presentation</vt:lpstr>
    </vt:vector>
  </TitlesOfParts>
  <Company>JFrog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Baruch Sadogursky</dc:creator>
  <cp:lastModifiedBy>Baruch Sadogursky</cp:lastModifiedBy>
  <cp:revision>196</cp:revision>
  <dcterms:created xsi:type="dcterms:W3CDTF">2013-01-20T11:53:01Z</dcterms:created>
  <dcterms:modified xsi:type="dcterms:W3CDTF">2016-02-16T22:26:39Z</dcterms:modified>
</cp:coreProperties>
</file>